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30"/>
  </p:notesMasterIdLst>
  <p:sldIdLst>
    <p:sldId id="283" r:id="rId2"/>
    <p:sldId id="258" r:id="rId3"/>
    <p:sldId id="284" r:id="rId4"/>
    <p:sldId id="285" r:id="rId5"/>
    <p:sldId id="295" r:id="rId6"/>
    <p:sldId id="287" r:id="rId7"/>
    <p:sldId id="286" r:id="rId8"/>
    <p:sldId id="296" r:id="rId9"/>
    <p:sldId id="288" r:id="rId10"/>
    <p:sldId id="289" r:id="rId11"/>
    <p:sldId id="297" r:id="rId12"/>
    <p:sldId id="298" r:id="rId13"/>
    <p:sldId id="299" r:id="rId14"/>
    <p:sldId id="290" r:id="rId15"/>
    <p:sldId id="291" r:id="rId16"/>
    <p:sldId id="292" r:id="rId17"/>
    <p:sldId id="293" r:id="rId18"/>
    <p:sldId id="304" r:id="rId19"/>
    <p:sldId id="305" r:id="rId20"/>
    <p:sldId id="306" r:id="rId21"/>
    <p:sldId id="307" r:id="rId22"/>
    <p:sldId id="308" r:id="rId23"/>
    <p:sldId id="309" r:id="rId24"/>
    <p:sldId id="294" r:id="rId25"/>
    <p:sldId id="300" r:id="rId26"/>
    <p:sldId id="301" r:id="rId27"/>
    <p:sldId id="302" r:id="rId28"/>
    <p:sldId id="30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8" autoAdjust="0"/>
    <p:restoredTop sz="94660"/>
  </p:normalViewPr>
  <p:slideViewPr>
    <p:cSldViewPr snapToGrid="0">
      <p:cViewPr varScale="1">
        <p:scale>
          <a:sx n="120" d="100"/>
          <a:sy n="120" d="100"/>
        </p:scale>
        <p:origin x="2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305FE-39EE-4887-877F-C6E056D48F87}" type="doc">
      <dgm:prSet loTypeId="urn:microsoft.com/office/officeart/2005/8/layout/venn1" loCatId="relationship" qsTypeId="urn:microsoft.com/office/officeart/2005/8/quickstyle/simple4" qsCatId="simple" csTypeId="urn:microsoft.com/office/officeart/2005/8/colors/colorful1" csCatId="colorful" phldr="1"/>
      <dgm:spPr/>
    </dgm:pt>
    <dgm:pt modelId="{DF2B7703-20CD-47BF-96D9-E06FF8ABE1FE}">
      <dgm:prSet phldrT="[Text]" custT="1"/>
      <dgm:spPr/>
      <dgm:t>
        <a:bodyPr/>
        <a:lstStyle/>
        <a:p>
          <a:pPr>
            <a:spcAft>
              <a:spcPts val="0"/>
            </a:spcAft>
          </a:pPr>
          <a:r>
            <a:rPr lang="id-ID" sz="900" dirty="0"/>
            <a:t>MATHS</a:t>
          </a:r>
        </a:p>
        <a:p>
          <a:pPr>
            <a:spcAft>
              <a:spcPts val="0"/>
            </a:spcAft>
          </a:pPr>
          <a:r>
            <a:rPr lang="id-ID" sz="600" dirty="0"/>
            <a:t>Statistics</a:t>
          </a:r>
        </a:p>
        <a:p>
          <a:pPr>
            <a:spcAft>
              <a:spcPts val="0"/>
            </a:spcAft>
          </a:pPr>
          <a:r>
            <a:rPr lang="id-ID" sz="600"/>
            <a:t>Discrete Maths</a:t>
          </a:r>
          <a:endParaRPr lang="id-ID" sz="600" dirty="0"/>
        </a:p>
        <a:p>
          <a:pPr>
            <a:spcAft>
              <a:spcPts val="0"/>
            </a:spcAft>
          </a:pPr>
          <a:r>
            <a:rPr lang="id-ID" sz="600"/>
            <a:t>Information Theory</a:t>
          </a:r>
          <a:endParaRPr lang="id-ID" sz="600" dirty="0"/>
        </a:p>
        <a:p>
          <a:pPr>
            <a:spcAft>
              <a:spcPts val="0"/>
            </a:spcAft>
          </a:pPr>
          <a:r>
            <a:rPr lang="id-ID" sz="600" dirty="0"/>
            <a:t>Combinatorics</a:t>
          </a:r>
        </a:p>
        <a:p>
          <a:pPr>
            <a:spcAft>
              <a:spcPts val="0"/>
            </a:spcAft>
          </a:pPr>
          <a:r>
            <a:rPr lang="id-ID" sz="600"/>
            <a:t>Decision Theory</a:t>
          </a:r>
          <a:endParaRPr lang="id-ID" sz="600" dirty="0"/>
        </a:p>
        <a:p>
          <a:pPr>
            <a:spcAft>
              <a:spcPts val="0"/>
            </a:spcAft>
          </a:pPr>
          <a:r>
            <a:rPr lang="id-ID" sz="600"/>
            <a:t>Machine Learning</a:t>
          </a:r>
          <a:endParaRPr lang="id-ID" sz="600" dirty="0"/>
        </a:p>
        <a:p>
          <a:pPr>
            <a:spcAft>
              <a:spcPct val="35000"/>
            </a:spcAft>
          </a:pPr>
          <a:endParaRPr lang="en-US" sz="800" dirty="0"/>
        </a:p>
      </dgm:t>
    </dgm:pt>
    <dgm:pt modelId="{E27916D2-BA45-443B-A5F3-85DEFF54C398}" type="parTrans" cxnId="{DE35F8C8-2E5F-474A-A61E-2F0825A681B1}">
      <dgm:prSet/>
      <dgm:spPr/>
      <dgm:t>
        <a:bodyPr/>
        <a:lstStyle/>
        <a:p>
          <a:endParaRPr lang="en-US"/>
        </a:p>
      </dgm:t>
    </dgm:pt>
    <dgm:pt modelId="{D2BA1F21-1550-4CFA-A123-08A7063745DD}" type="sibTrans" cxnId="{DE35F8C8-2E5F-474A-A61E-2F0825A681B1}">
      <dgm:prSet/>
      <dgm:spPr/>
      <dgm:t>
        <a:bodyPr/>
        <a:lstStyle/>
        <a:p>
          <a:endParaRPr lang="en-US"/>
        </a:p>
      </dgm:t>
    </dgm:pt>
    <dgm:pt modelId="{EE02D1BD-2D99-4258-B197-357E0FEA5CE4}">
      <dgm:prSet phldrT="[Text]" custT="1"/>
      <dgm:spPr/>
      <dgm:t>
        <a:bodyPr/>
        <a:lstStyle/>
        <a:p>
          <a:pPr>
            <a:spcAft>
              <a:spcPct val="35000"/>
            </a:spcAft>
          </a:pPr>
          <a:endParaRPr lang="id-ID" sz="900" dirty="0"/>
        </a:p>
        <a:p>
          <a:pPr>
            <a:spcAft>
              <a:spcPts val="0"/>
            </a:spcAft>
          </a:pPr>
          <a:r>
            <a:rPr lang="id-ID" sz="900" dirty="0"/>
            <a:t>Information</a:t>
          </a:r>
        </a:p>
        <a:p>
          <a:pPr>
            <a:spcAft>
              <a:spcPts val="0"/>
            </a:spcAft>
          </a:pPr>
          <a:r>
            <a:rPr lang="id-ID" sz="900" dirty="0"/>
            <a:t>Systems</a:t>
          </a:r>
        </a:p>
        <a:p>
          <a:pPr>
            <a:spcAft>
              <a:spcPct val="35000"/>
            </a:spcAft>
          </a:pPr>
          <a:r>
            <a:rPr lang="id-ID" sz="600"/>
            <a:t>Computer Science</a:t>
          </a:r>
          <a:endParaRPr lang="id-ID" sz="600" dirty="0"/>
        </a:p>
        <a:p>
          <a:pPr>
            <a:spcAft>
              <a:spcPct val="35000"/>
            </a:spcAft>
          </a:pPr>
          <a:r>
            <a:rPr lang="id-ID" sz="600"/>
            <a:t>Software Engineering</a:t>
          </a:r>
          <a:endParaRPr lang="id-ID" sz="600" dirty="0"/>
        </a:p>
        <a:p>
          <a:pPr>
            <a:spcAft>
              <a:spcPct val="35000"/>
            </a:spcAft>
          </a:pPr>
          <a:r>
            <a:rPr lang="id-ID" sz="600"/>
            <a:t>Systems Development</a:t>
          </a:r>
          <a:endParaRPr lang="id-ID" sz="600" dirty="0"/>
        </a:p>
        <a:p>
          <a:pPr>
            <a:spcAft>
              <a:spcPct val="35000"/>
            </a:spcAft>
          </a:pPr>
          <a:endParaRPr lang="en-US" sz="500" dirty="0"/>
        </a:p>
      </dgm:t>
    </dgm:pt>
    <dgm:pt modelId="{9179CB7F-F13C-455B-B0B3-EE1C8570AC62}" type="parTrans" cxnId="{CEFA0D22-323C-4FFB-8EBF-047602606148}">
      <dgm:prSet/>
      <dgm:spPr/>
      <dgm:t>
        <a:bodyPr/>
        <a:lstStyle/>
        <a:p>
          <a:endParaRPr lang="en-US"/>
        </a:p>
      </dgm:t>
    </dgm:pt>
    <dgm:pt modelId="{3085D34E-8F8B-4F2B-AFFA-AAC82862BCD3}" type="sibTrans" cxnId="{CEFA0D22-323C-4FFB-8EBF-047602606148}">
      <dgm:prSet/>
      <dgm:spPr/>
      <dgm:t>
        <a:bodyPr/>
        <a:lstStyle/>
        <a:p>
          <a:endParaRPr lang="en-US"/>
        </a:p>
      </dgm:t>
    </dgm:pt>
    <dgm:pt modelId="{BC598C91-187E-4F32-B1B6-EEE2E1AF7861}">
      <dgm:prSet phldrT="[Text]" custT="1"/>
      <dgm:spPr/>
      <dgm:t>
        <a:bodyPr/>
        <a:lstStyle/>
        <a:p>
          <a:endParaRPr lang="id-ID" sz="900" dirty="0"/>
        </a:p>
        <a:p>
          <a:r>
            <a:rPr lang="id-ID" sz="900" dirty="0"/>
            <a:t>Business</a:t>
          </a:r>
        </a:p>
        <a:p>
          <a:r>
            <a:rPr lang="id-ID" sz="600" dirty="0"/>
            <a:t>Economics</a:t>
          </a:r>
        </a:p>
        <a:p>
          <a:r>
            <a:rPr lang="id-ID" sz="600" dirty="0"/>
            <a:t>Finance</a:t>
          </a:r>
        </a:p>
        <a:p>
          <a:r>
            <a:rPr lang="id-ID" sz="600" dirty="0"/>
            <a:t>Marketing</a:t>
          </a:r>
        </a:p>
        <a:p>
          <a:r>
            <a:rPr lang="id-ID" sz="600" dirty="0"/>
            <a:t>Operations</a:t>
          </a:r>
        </a:p>
        <a:p>
          <a:r>
            <a:rPr lang="id-ID" sz="600" dirty="0"/>
            <a:t>Management</a:t>
          </a:r>
        </a:p>
        <a:p>
          <a:endParaRPr lang="en-US" sz="500" dirty="0"/>
        </a:p>
      </dgm:t>
    </dgm:pt>
    <dgm:pt modelId="{9D4A6DDC-932C-4238-ADC6-0C3A2C107435}" type="parTrans" cxnId="{B2621EAE-F6AD-42CE-A554-8C8F20A88994}">
      <dgm:prSet/>
      <dgm:spPr/>
      <dgm:t>
        <a:bodyPr/>
        <a:lstStyle/>
        <a:p>
          <a:endParaRPr lang="en-US"/>
        </a:p>
      </dgm:t>
    </dgm:pt>
    <dgm:pt modelId="{67FA48C8-B41F-49F5-A081-5F1A87C77F25}" type="sibTrans" cxnId="{B2621EAE-F6AD-42CE-A554-8C8F20A88994}">
      <dgm:prSet/>
      <dgm:spPr/>
      <dgm:t>
        <a:bodyPr/>
        <a:lstStyle/>
        <a:p>
          <a:endParaRPr lang="en-US"/>
        </a:p>
      </dgm:t>
    </dgm:pt>
    <dgm:pt modelId="{4F4FEBBE-C6B2-45F5-9C60-A4695AC22A47}" type="pres">
      <dgm:prSet presAssocID="{85F305FE-39EE-4887-877F-C6E056D48F87}" presName="compositeShape" presStyleCnt="0">
        <dgm:presLayoutVars>
          <dgm:chMax val="7"/>
          <dgm:dir/>
          <dgm:resizeHandles val="exact"/>
        </dgm:presLayoutVars>
      </dgm:prSet>
      <dgm:spPr/>
    </dgm:pt>
    <dgm:pt modelId="{312691A8-1E00-4B3A-82EF-081CE031BDF3}" type="pres">
      <dgm:prSet presAssocID="{DF2B7703-20CD-47BF-96D9-E06FF8ABE1FE}" presName="circ1" presStyleLbl="vennNode1" presStyleIdx="0" presStyleCnt="3"/>
      <dgm:spPr/>
    </dgm:pt>
    <dgm:pt modelId="{F2EBAF81-58ED-43B1-A88D-D00D8584AE0C}" type="pres">
      <dgm:prSet presAssocID="{DF2B7703-20CD-47BF-96D9-E06FF8ABE1FE}" presName="circ1Tx" presStyleLbl="revTx" presStyleIdx="0" presStyleCnt="0">
        <dgm:presLayoutVars>
          <dgm:chMax val="0"/>
          <dgm:chPref val="0"/>
          <dgm:bulletEnabled val="1"/>
        </dgm:presLayoutVars>
      </dgm:prSet>
      <dgm:spPr/>
    </dgm:pt>
    <dgm:pt modelId="{B567443E-03D0-473D-A2A7-CD042D2FF602}" type="pres">
      <dgm:prSet presAssocID="{EE02D1BD-2D99-4258-B197-357E0FEA5CE4}" presName="circ2" presStyleLbl="vennNode1" presStyleIdx="1" presStyleCnt="3"/>
      <dgm:spPr/>
    </dgm:pt>
    <dgm:pt modelId="{0B95CEAA-46A1-4D1A-8985-E714F51EEC4A}" type="pres">
      <dgm:prSet presAssocID="{EE02D1BD-2D99-4258-B197-357E0FEA5CE4}" presName="circ2Tx" presStyleLbl="revTx" presStyleIdx="0" presStyleCnt="0">
        <dgm:presLayoutVars>
          <dgm:chMax val="0"/>
          <dgm:chPref val="0"/>
          <dgm:bulletEnabled val="1"/>
        </dgm:presLayoutVars>
      </dgm:prSet>
      <dgm:spPr/>
    </dgm:pt>
    <dgm:pt modelId="{19825178-2CCA-4845-86E0-23BB8EB181EF}" type="pres">
      <dgm:prSet presAssocID="{BC598C91-187E-4F32-B1B6-EEE2E1AF7861}" presName="circ3" presStyleLbl="vennNode1" presStyleIdx="2" presStyleCnt="3"/>
      <dgm:spPr/>
    </dgm:pt>
    <dgm:pt modelId="{5BF8465A-37C6-422E-94AA-D1656D23910B}" type="pres">
      <dgm:prSet presAssocID="{BC598C91-187E-4F32-B1B6-EEE2E1AF7861}" presName="circ3Tx" presStyleLbl="revTx" presStyleIdx="0" presStyleCnt="0">
        <dgm:presLayoutVars>
          <dgm:chMax val="0"/>
          <dgm:chPref val="0"/>
          <dgm:bulletEnabled val="1"/>
        </dgm:presLayoutVars>
      </dgm:prSet>
      <dgm:spPr/>
    </dgm:pt>
  </dgm:ptLst>
  <dgm:cxnLst>
    <dgm:cxn modelId="{63A9AE0F-6739-45A1-812A-7BC2BF7B1944}" type="presOf" srcId="{DF2B7703-20CD-47BF-96D9-E06FF8ABE1FE}" destId="{312691A8-1E00-4B3A-82EF-081CE031BDF3}" srcOrd="0" destOrd="0" presId="urn:microsoft.com/office/officeart/2005/8/layout/venn1"/>
    <dgm:cxn modelId="{DCFDBA14-6AD1-4919-B2D7-9251F6FF2AD2}" type="presOf" srcId="{BC598C91-187E-4F32-B1B6-EEE2E1AF7861}" destId="{5BF8465A-37C6-422E-94AA-D1656D23910B}" srcOrd="1" destOrd="0" presId="urn:microsoft.com/office/officeart/2005/8/layout/venn1"/>
    <dgm:cxn modelId="{CEFA0D22-323C-4FFB-8EBF-047602606148}" srcId="{85F305FE-39EE-4887-877F-C6E056D48F87}" destId="{EE02D1BD-2D99-4258-B197-357E0FEA5CE4}" srcOrd="1" destOrd="0" parTransId="{9179CB7F-F13C-455B-B0B3-EE1C8570AC62}" sibTransId="{3085D34E-8F8B-4F2B-AFFA-AAC82862BCD3}"/>
    <dgm:cxn modelId="{58017146-6FBC-4F97-BF6A-7C4EC8789D62}" type="presOf" srcId="{EE02D1BD-2D99-4258-B197-357E0FEA5CE4}" destId="{B567443E-03D0-473D-A2A7-CD042D2FF602}" srcOrd="0" destOrd="0" presId="urn:microsoft.com/office/officeart/2005/8/layout/venn1"/>
    <dgm:cxn modelId="{F6A6CA5D-061D-4AB1-BBD9-A9A14DFA3A8A}" type="presOf" srcId="{DF2B7703-20CD-47BF-96D9-E06FF8ABE1FE}" destId="{F2EBAF81-58ED-43B1-A88D-D00D8584AE0C}" srcOrd="1" destOrd="0" presId="urn:microsoft.com/office/officeart/2005/8/layout/venn1"/>
    <dgm:cxn modelId="{B2621EAE-F6AD-42CE-A554-8C8F20A88994}" srcId="{85F305FE-39EE-4887-877F-C6E056D48F87}" destId="{BC598C91-187E-4F32-B1B6-EEE2E1AF7861}" srcOrd="2" destOrd="0" parTransId="{9D4A6DDC-932C-4238-ADC6-0C3A2C107435}" sibTransId="{67FA48C8-B41F-49F5-A081-5F1A87C77F25}"/>
    <dgm:cxn modelId="{129EDDBF-9531-4502-B4E9-0503E397C21F}" type="presOf" srcId="{EE02D1BD-2D99-4258-B197-357E0FEA5CE4}" destId="{0B95CEAA-46A1-4D1A-8985-E714F51EEC4A}" srcOrd="1" destOrd="0" presId="urn:microsoft.com/office/officeart/2005/8/layout/venn1"/>
    <dgm:cxn modelId="{0C616FC4-523E-4357-B383-6080B3292D7D}" type="presOf" srcId="{85F305FE-39EE-4887-877F-C6E056D48F87}" destId="{4F4FEBBE-C6B2-45F5-9C60-A4695AC22A47}" srcOrd="0" destOrd="0" presId="urn:microsoft.com/office/officeart/2005/8/layout/venn1"/>
    <dgm:cxn modelId="{DE35F8C8-2E5F-474A-A61E-2F0825A681B1}" srcId="{85F305FE-39EE-4887-877F-C6E056D48F87}" destId="{DF2B7703-20CD-47BF-96D9-E06FF8ABE1FE}" srcOrd="0" destOrd="0" parTransId="{E27916D2-BA45-443B-A5F3-85DEFF54C398}" sibTransId="{D2BA1F21-1550-4CFA-A123-08A7063745DD}"/>
    <dgm:cxn modelId="{A8D33ADE-2B99-4ACC-B400-07B1C930D917}" type="presOf" srcId="{BC598C91-187E-4F32-B1B6-EEE2E1AF7861}" destId="{19825178-2CCA-4845-86E0-23BB8EB181EF}" srcOrd="0" destOrd="0" presId="urn:microsoft.com/office/officeart/2005/8/layout/venn1"/>
    <dgm:cxn modelId="{8EB7B4B2-87D6-4D56-82CF-90F5B0F8A603}" type="presParOf" srcId="{4F4FEBBE-C6B2-45F5-9C60-A4695AC22A47}" destId="{312691A8-1E00-4B3A-82EF-081CE031BDF3}" srcOrd="0" destOrd="0" presId="urn:microsoft.com/office/officeart/2005/8/layout/venn1"/>
    <dgm:cxn modelId="{A2A19D70-57B4-4C78-AB7E-2E3BDF2DB06F}" type="presParOf" srcId="{4F4FEBBE-C6B2-45F5-9C60-A4695AC22A47}" destId="{F2EBAF81-58ED-43B1-A88D-D00D8584AE0C}" srcOrd="1" destOrd="0" presId="urn:microsoft.com/office/officeart/2005/8/layout/venn1"/>
    <dgm:cxn modelId="{36FD5842-3739-4B07-B36C-BF7BFB224660}" type="presParOf" srcId="{4F4FEBBE-C6B2-45F5-9C60-A4695AC22A47}" destId="{B567443E-03D0-473D-A2A7-CD042D2FF602}" srcOrd="2" destOrd="0" presId="urn:microsoft.com/office/officeart/2005/8/layout/venn1"/>
    <dgm:cxn modelId="{B98235C8-25A5-47A2-B59E-A5554882DA5C}" type="presParOf" srcId="{4F4FEBBE-C6B2-45F5-9C60-A4695AC22A47}" destId="{0B95CEAA-46A1-4D1A-8985-E714F51EEC4A}" srcOrd="3" destOrd="0" presId="urn:microsoft.com/office/officeart/2005/8/layout/venn1"/>
    <dgm:cxn modelId="{89AACDBA-CA96-4158-89C0-C8B2F4D13FAB}" type="presParOf" srcId="{4F4FEBBE-C6B2-45F5-9C60-A4695AC22A47}" destId="{19825178-2CCA-4845-86E0-23BB8EB181EF}" srcOrd="4" destOrd="0" presId="urn:microsoft.com/office/officeart/2005/8/layout/venn1"/>
    <dgm:cxn modelId="{45C60055-CB12-452B-A8FB-4A72B8FE10A6}" type="presParOf" srcId="{4F4FEBBE-C6B2-45F5-9C60-A4695AC22A47}" destId="{5BF8465A-37C6-422E-94AA-D1656D23910B}"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691A8-1E00-4B3A-82EF-081CE031BDF3}">
      <dsp:nvSpPr>
        <dsp:cNvPr id="0" name=""/>
        <dsp:cNvSpPr/>
      </dsp:nvSpPr>
      <dsp:spPr>
        <a:xfrm>
          <a:off x="1145620" y="60085"/>
          <a:ext cx="1243155" cy="1243155"/>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ts val="0"/>
            </a:spcAft>
            <a:buNone/>
          </a:pPr>
          <a:r>
            <a:rPr lang="id-ID" sz="900" kern="1200" dirty="0"/>
            <a:t>MATHS</a:t>
          </a:r>
        </a:p>
        <a:p>
          <a:pPr marL="0" lvl="0" indent="0" algn="ctr" defTabSz="400050">
            <a:lnSpc>
              <a:spcPct val="90000"/>
            </a:lnSpc>
            <a:spcBef>
              <a:spcPct val="0"/>
            </a:spcBef>
            <a:spcAft>
              <a:spcPts val="0"/>
            </a:spcAft>
            <a:buNone/>
          </a:pPr>
          <a:r>
            <a:rPr lang="id-ID" sz="600" kern="1200" dirty="0"/>
            <a:t>Statistics</a:t>
          </a:r>
        </a:p>
        <a:p>
          <a:pPr marL="0" lvl="0" indent="0" algn="ctr" defTabSz="400050">
            <a:lnSpc>
              <a:spcPct val="90000"/>
            </a:lnSpc>
            <a:spcBef>
              <a:spcPct val="0"/>
            </a:spcBef>
            <a:spcAft>
              <a:spcPts val="0"/>
            </a:spcAft>
            <a:buNone/>
          </a:pPr>
          <a:r>
            <a:rPr lang="id-ID" sz="600" kern="1200"/>
            <a:t>Discrete Maths</a:t>
          </a:r>
          <a:endParaRPr lang="id-ID" sz="600" kern="1200" dirty="0"/>
        </a:p>
        <a:p>
          <a:pPr marL="0" lvl="0" indent="0" algn="ctr" defTabSz="400050">
            <a:lnSpc>
              <a:spcPct val="90000"/>
            </a:lnSpc>
            <a:spcBef>
              <a:spcPct val="0"/>
            </a:spcBef>
            <a:spcAft>
              <a:spcPts val="0"/>
            </a:spcAft>
            <a:buNone/>
          </a:pPr>
          <a:r>
            <a:rPr lang="id-ID" sz="600" kern="1200"/>
            <a:t>Information Theory</a:t>
          </a:r>
          <a:endParaRPr lang="id-ID" sz="600" kern="1200" dirty="0"/>
        </a:p>
        <a:p>
          <a:pPr marL="0" lvl="0" indent="0" algn="ctr" defTabSz="400050">
            <a:lnSpc>
              <a:spcPct val="90000"/>
            </a:lnSpc>
            <a:spcBef>
              <a:spcPct val="0"/>
            </a:spcBef>
            <a:spcAft>
              <a:spcPts val="0"/>
            </a:spcAft>
            <a:buNone/>
          </a:pPr>
          <a:r>
            <a:rPr lang="id-ID" sz="600" kern="1200" dirty="0"/>
            <a:t>Combinatorics</a:t>
          </a:r>
        </a:p>
        <a:p>
          <a:pPr marL="0" lvl="0" indent="0" algn="ctr" defTabSz="400050">
            <a:lnSpc>
              <a:spcPct val="90000"/>
            </a:lnSpc>
            <a:spcBef>
              <a:spcPct val="0"/>
            </a:spcBef>
            <a:spcAft>
              <a:spcPts val="0"/>
            </a:spcAft>
            <a:buNone/>
          </a:pPr>
          <a:r>
            <a:rPr lang="id-ID" sz="600" kern="1200"/>
            <a:t>Decision Theory</a:t>
          </a:r>
          <a:endParaRPr lang="id-ID" sz="600" kern="1200" dirty="0"/>
        </a:p>
        <a:p>
          <a:pPr marL="0" lvl="0" indent="0" algn="ctr" defTabSz="400050">
            <a:lnSpc>
              <a:spcPct val="90000"/>
            </a:lnSpc>
            <a:spcBef>
              <a:spcPct val="0"/>
            </a:spcBef>
            <a:spcAft>
              <a:spcPts val="0"/>
            </a:spcAft>
            <a:buNone/>
          </a:pPr>
          <a:r>
            <a:rPr lang="id-ID" sz="600" kern="1200"/>
            <a:t>Machine Learning</a:t>
          </a:r>
          <a:endParaRPr lang="id-ID" sz="600" kern="1200" dirty="0"/>
        </a:p>
        <a:p>
          <a:pPr marL="0" lvl="0" indent="0" algn="ctr" defTabSz="400050">
            <a:lnSpc>
              <a:spcPct val="90000"/>
            </a:lnSpc>
            <a:spcBef>
              <a:spcPct val="0"/>
            </a:spcBef>
            <a:spcAft>
              <a:spcPct val="35000"/>
            </a:spcAft>
            <a:buNone/>
          </a:pPr>
          <a:endParaRPr lang="en-US" sz="800" kern="1200" dirty="0"/>
        </a:p>
      </dsp:txBody>
      <dsp:txXfrm>
        <a:off x="1311374" y="277638"/>
        <a:ext cx="911647" cy="559419"/>
      </dsp:txXfrm>
    </dsp:sp>
    <dsp:sp modelId="{B567443E-03D0-473D-A2A7-CD042D2FF602}">
      <dsp:nvSpPr>
        <dsp:cNvPr id="0" name=""/>
        <dsp:cNvSpPr/>
      </dsp:nvSpPr>
      <dsp:spPr>
        <a:xfrm>
          <a:off x="1594192" y="837057"/>
          <a:ext cx="1243155" cy="1243155"/>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id-ID" sz="900" kern="1200" dirty="0"/>
        </a:p>
        <a:p>
          <a:pPr marL="0" lvl="0" indent="0" algn="ctr" defTabSz="400050">
            <a:lnSpc>
              <a:spcPct val="90000"/>
            </a:lnSpc>
            <a:spcBef>
              <a:spcPct val="0"/>
            </a:spcBef>
            <a:spcAft>
              <a:spcPts val="0"/>
            </a:spcAft>
            <a:buNone/>
          </a:pPr>
          <a:r>
            <a:rPr lang="id-ID" sz="900" kern="1200" dirty="0"/>
            <a:t>Information</a:t>
          </a:r>
        </a:p>
        <a:p>
          <a:pPr marL="0" lvl="0" indent="0" algn="ctr" defTabSz="400050">
            <a:lnSpc>
              <a:spcPct val="90000"/>
            </a:lnSpc>
            <a:spcBef>
              <a:spcPct val="0"/>
            </a:spcBef>
            <a:spcAft>
              <a:spcPts val="0"/>
            </a:spcAft>
            <a:buNone/>
          </a:pPr>
          <a:r>
            <a:rPr lang="id-ID" sz="900" kern="1200" dirty="0"/>
            <a:t>Systems</a:t>
          </a:r>
        </a:p>
        <a:p>
          <a:pPr marL="0" lvl="0" indent="0" algn="ctr" defTabSz="400050">
            <a:lnSpc>
              <a:spcPct val="90000"/>
            </a:lnSpc>
            <a:spcBef>
              <a:spcPct val="0"/>
            </a:spcBef>
            <a:spcAft>
              <a:spcPct val="35000"/>
            </a:spcAft>
            <a:buNone/>
          </a:pPr>
          <a:r>
            <a:rPr lang="id-ID" sz="600" kern="1200"/>
            <a:t>Computer Science</a:t>
          </a:r>
          <a:endParaRPr lang="id-ID" sz="600" kern="1200" dirty="0"/>
        </a:p>
        <a:p>
          <a:pPr marL="0" lvl="0" indent="0" algn="ctr" defTabSz="400050">
            <a:lnSpc>
              <a:spcPct val="90000"/>
            </a:lnSpc>
            <a:spcBef>
              <a:spcPct val="0"/>
            </a:spcBef>
            <a:spcAft>
              <a:spcPct val="35000"/>
            </a:spcAft>
            <a:buNone/>
          </a:pPr>
          <a:r>
            <a:rPr lang="id-ID" sz="600" kern="1200"/>
            <a:t>Software Engineering</a:t>
          </a:r>
          <a:endParaRPr lang="id-ID" sz="600" kern="1200" dirty="0"/>
        </a:p>
        <a:p>
          <a:pPr marL="0" lvl="0" indent="0" algn="ctr" defTabSz="400050">
            <a:lnSpc>
              <a:spcPct val="90000"/>
            </a:lnSpc>
            <a:spcBef>
              <a:spcPct val="0"/>
            </a:spcBef>
            <a:spcAft>
              <a:spcPct val="35000"/>
            </a:spcAft>
            <a:buNone/>
          </a:pPr>
          <a:r>
            <a:rPr lang="id-ID" sz="600" kern="1200"/>
            <a:t>Systems Development</a:t>
          </a:r>
          <a:endParaRPr lang="id-ID" sz="600" kern="1200" dirty="0"/>
        </a:p>
        <a:p>
          <a:pPr marL="0" lvl="0" indent="0" algn="ctr" defTabSz="400050">
            <a:lnSpc>
              <a:spcPct val="90000"/>
            </a:lnSpc>
            <a:spcBef>
              <a:spcPct val="0"/>
            </a:spcBef>
            <a:spcAft>
              <a:spcPct val="35000"/>
            </a:spcAft>
            <a:buNone/>
          </a:pPr>
          <a:endParaRPr lang="en-US" sz="500" kern="1200" dirty="0"/>
        </a:p>
      </dsp:txBody>
      <dsp:txXfrm>
        <a:off x="1974390" y="1158206"/>
        <a:ext cx="745893" cy="683735"/>
      </dsp:txXfrm>
    </dsp:sp>
    <dsp:sp modelId="{19825178-2CCA-4845-86E0-23BB8EB181EF}">
      <dsp:nvSpPr>
        <dsp:cNvPr id="0" name=""/>
        <dsp:cNvSpPr/>
      </dsp:nvSpPr>
      <dsp:spPr>
        <a:xfrm>
          <a:off x="697048" y="837057"/>
          <a:ext cx="1243155" cy="1243155"/>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id-ID" sz="900" kern="1200" dirty="0"/>
        </a:p>
        <a:p>
          <a:pPr marL="0" lvl="0" indent="0" algn="ctr" defTabSz="400050">
            <a:lnSpc>
              <a:spcPct val="90000"/>
            </a:lnSpc>
            <a:spcBef>
              <a:spcPct val="0"/>
            </a:spcBef>
            <a:spcAft>
              <a:spcPct val="35000"/>
            </a:spcAft>
            <a:buNone/>
          </a:pPr>
          <a:r>
            <a:rPr lang="id-ID" sz="900" kern="1200" dirty="0"/>
            <a:t>Business</a:t>
          </a:r>
        </a:p>
        <a:p>
          <a:pPr marL="0" lvl="0" indent="0" algn="ctr" defTabSz="400050">
            <a:lnSpc>
              <a:spcPct val="90000"/>
            </a:lnSpc>
            <a:spcBef>
              <a:spcPct val="0"/>
            </a:spcBef>
            <a:spcAft>
              <a:spcPct val="35000"/>
            </a:spcAft>
            <a:buNone/>
          </a:pPr>
          <a:r>
            <a:rPr lang="id-ID" sz="600" kern="1200" dirty="0"/>
            <a:t>Economics</a:t>
          </a:r>
        </a:p>
        <a:p>
          <a:pPr marL="0" lvl="0" indent="0" algn="ctr" defTabSz="400050">
            <a:lnSpc>
              <a:spcPct val="90000"/>
            </a:lnSpc>
            <a:spcBef>
              <a:spcPct val="0"/>
            </a:spcBef>
            <a:spcAft>
              <a:spcPct val="35000"/>
            </a:spcAft>
            <a:buNone/>
          </a:pPr>
          <a:r>
            <a:rPr lang="id-ID" sz="600" kern="1200" dirty="0"/>
            <a:t>Finance</a:t>
          </a:r>
        </a:p>
        <a:p>
          <a:pPr marL="0" lvl="0" indent="0" algn="ctr" defTabSz="400050">
            <a:lnSpc>
              <a:spcPct val="90000"/>
            </a:lnSpc>
            <a:spcBef>
              <a:spcPct val="0"/>
            </a:spcBef>
            <a:spcAft>
              <a:spcPct val="35000"/>
            </a:spcAft>
            <a:buNone/>
          </a:pPr>
          <a:r>
            <a:rPr lang="id-ID" sz="600" kern="1200" dirty="0"/>
            <a:t>Marketing</a:t>
          </a:r>
        </a:p>
        <a:p>
          <a:pPr marL="0" lvl="0" indent="0" algn="ctr" defTabSz="400050">
            <a:lnSpc>
              <a:spcPct val="90000"/>
            </a:lnSpc>
            <a:spcBef>
              <a:spcPct val="0"/>
            </a:spcBef>
            <a:spcAft>
              <a:spcPct val="35000"/>
            </a:spcAft>
            <a:buNone/>
          </a:pPr>
          <a:r>
            <a:rPr lang="id-ID" sz="600" kern="1200" dirty="0"/>
            <a:t>Operations</a:t>
          </a:r>
        </a:p>
        <a:p>
          <a:pPr marL="0" lvl="0" indent="0" algn="ctr" defTabSz="400050">
            <a:lnSpc>
              <a:spcPct val="90000"/>
            </a:lnSpc>
            <a:spcBef>
              <a:spcPct val="0"/>
            </a:spcBef>
            <a:spcAft>
              <a:spcPct val="35000"/>
            </a:spcAft>
            <a:buNone/>
          </a:pPr>
          <a:r>
            <a:rPr lang="id-ID" sz="600" kern="1200" dirty="0"/>
            <a:t>Management</a:t>
          </a:r>
        </a:p>
        <a:p>
          <a:pPr marL="0" lvl="0" indent="0" algn="ctr" defTabSz="400050">
            <a:lnSpc>
              <a:spcPct val="90000"/>
            </a:lnSpc>
            <a:spcBef>
              <a:spcPct val="0"/>
            </a:spcBef>
            <a:spcAft>
              <a:spcPct val="35000"/>
            </a:spcAft>
            <a:buNone/>
          </a:pPr>
          <a:endParaRPr lang="en-US" sz="500" kern="1200" dirty="0"/>
        </a:p>
      </dsp:txBody>
      <dsp:txXfrm>
        <a:off x="814112" y="1158206"/>
        <a:ext cx="745893" cy="683735"/>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EEC0F-2F77-4EF8-9101-CF3F31F9B947}" type="datetimeFigureOut">
              <a:rPr lang="en-US" smtClean="0"/>
              <a:t>3/22/20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D7EB1-6C05-4006-A535-C2D8ADBEAA57}" type="slidenum">
              <a:rPr lang="en-US" smtClean="0"/>
              <a:t>‹#›</a:t>
            </a:fld>
            <a:endParaRPr lang="en-US"/>
          </a:p>
        </p:txBody>
      </p:sp>
    </p:spTree>
    <p:extLst>
      <p:ext uri="{BB962C8B-B14F-4D97-AF65-F5344CB8AC3E}">
        <p14:creationId xmlns:p14="http://schemas.microsoft.com/office/powerpoint/2010/main" val="383211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174873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46923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360950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FF8EE0-ED39-4348-9FC5-4B9FE3DEE246}"/>
              </a:ext>
            </a:extLst>
          </p:cNvPr>
          <p:cNvSpPr>
            <a:spLocks noGrp="1"/>
          </p:cNvSpPr>
          <p:nvPr>
            <p:ph type="pic" sz="quarter" idx="10"/>
          </p:nvPr>
        </p:nvSpPr>
        <p:spPr>
          <a:xfrm>
            <a:off x="6096000" y="1597026"/>
            <a:ext cx="4586515" cy="4584700"/>
          </a:xfrm>
          <a:prstGeom prst="rect">
            <a:avLst/>
          </a:prstGeom>
        </p:spPr>
        <p:txBody>
          <a:bodyPr/>
          <a:lstStyle/>
          <a:p>
            <a:pPr lvl="0"/>
            <a:endParaRPr lang="en-US" noProof="0"/>
          </a:p>
        </p:txBody>
      </p:sp>
    </p:spTree>
    <p:extLst>
      <p:ext uri="{BB962C8B-B14F-4D97-AF65-F5344CB8AC3E}">
        <p14:creationId xmlns:p14="http://schemas.microsoft.com/office/powerpoint/2010/main" val="13088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8FD1874-B99A-490B-B3A9-01EB4D163D21}"/>
              </a:ext>
            </a:extLst>
          </p:cNvPr>
          <p:cNvSpPr>
            <a:spLocks noGrp="1"/>
          </p:cNvSpPr>
          <p:nvPr>
            <p:ph type="pic" sz="quarter" idx="10"/>
          </p:nvPr>
        </p:nvSpPr>
        <p:spPr>
          <a:xfrm>
            <a:off x="0" y="0"/>
            <a:ext cx="12192000" cy="6858000"/>
          </a:xfrm>
          <a:prstGeom prst="rect">
            <a:avLst/>
          </a:prstGeom>
        </p:spPr>
        <p:txBody>
          <a:bodyPr/>
          <a:lstStyle/>
          <a:p>
            <a:pPr lvl="0"/>
            <a:endParaRPr lang="en-US" noProof="0"/>
          </a:p>
        </p:txBody>
      </p:sp>
      <p:sp>
        <p:nvSpPr>
          <p:cNvPr id="5" name="Picture Placeholder 12">
            <a:extLst>
              <a:ext uri="{FF2B5EF4-FFF2-40B4-BE49-F238E27FC236}">
                <a16:creationId xmlns:a16="http://schemas.microsoft.com/office/drawing/2014/main" id="{9B275E38-C999-47BE-9CD0-5B71C70567D1}"/>
              </a:ext>
            </a:extLst>
          </p:cNvPr>
          <p:cNvSpPr>
            <a:spLocks noGrp="1"/>
          </p:cNvSpPr>
          <p:nvPr>
            <p:ph type="pic" sz="quarter" idx="13"/>
          </p:nvPr>
        </p:nvSpPr>
        <p:spPr>
          <a:xfrm>
            <a:off x="8183325" y="2596186"/>
            <a:ext cx="2481003" cy="4377492"/>
          </a:xfrm>
          <a:prstGeom prst="rect">
            <a:avLst/>
          </a:prstGeom>
          <a:solidFill>
            <a:schemeClr val="bg1">
              <a:lumMod val="95000"/>
            </a:schemeClr>
          </a:solidFill>
          <a:ln>
            <a:noFill/>
          </a:ln>
        </p:spPr>
        <p:txBody>
          <a:bodyPr tIns="3383280" bIns="2834640" anchor="b" anchorCtr="0"/>
          <a:lstStyle>
            <a:lvl1pPr algn="ctr" rtl="0">
              <a:buNone/>
              <a:defRPr sz="1200" b="0" i="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57924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411850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B7B21-168D-415E-890B-DD6BBD8A6B1B}" type="datetimeFigureOut">
              <a:rPr lang="en-US" smtClean="0"/>
              <a:t>3/22/20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5487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B7B21-168D-415E-890B-DD6BBD8A6B1B}"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8393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CB7B21-168D-415E-890B-DD6BBD8A6B1B}" type="datetimeFigureOut">
              <a:rPr lang="en-US" smtClean="0"/>
              <a:t>3/22/20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4060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CB7B21-168D-415E-890B-DD6BBD8A6B1B}" type="datetimeFigureOut">
              <a:rPr lang="en-US" smtClean="0"/>
              <a:t>3/22/20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97146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B7B21-168D-415E-890B-DD6BBD8A6B1B}" type="datetimeFigureOut">
              <a:rPr lang="en-US" smtClean="0"/>
              <a:t>3/22/20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80798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57436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70273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B7B21-168D-415E-890B-DD6BBD8A6B1B}" type="datetimeFigureOut">
              <a:rPr lang="en-US" smtClean="0"/>
              <a:t>3/22/20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D86E1-1297-49DA-8DFF-AB61728D1E5E}" type="slidenum">
              <a:rPr lang="en-US" smtClean="0"/>
              <a:t>‹#›</a:t>
            </a:fld>
            <a:endParaRPr lang="en-US"/>
          </a:p>
        </p:txBody>
      </p:sp>
    </p:spTree>
    <p:extLst>
      <p:ext uri="{BB962C8B-B14F-4D97-AF65-F5344CB8AC3E}">
        <p14:creationId xmlns:p14="http://schemas.microsoft.com/office/powerpoint/2010/main" val="28368890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79729A-48D2-46B3-9A3A-03A6E54F670F}"/>
              </a:ext>
            </a:extLst>
          </p:cNvPr>
          <p:cNvSpPr/>
          <p:nvPr/>
        </p:nvSpPr>
        <p:spPr>
          <a:xfrm>
            <a:off x="0" y="0"/>
            <a:ext cx="12192000" cy="614149"/>
          </a:xfrm>
          <a:prstGeom prst="rect">
            <a:avLst/>
          </a:prstGeom>
          <a:solidFill>
            <a:srgbClr val="004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5737D8-5855-4B7D-8237-6B365744F4A2}"/>
              </a:ext>
            </a:extLst>
          </p:cNvPr>
          <p:cNvSpPr txBox="1"/>
          <p:nvPr/>
        </p:nvSpPr>
        <p:spPr>
          <a:xfrm>
            <a:off x="408369" y="2413337"/>
            <a:ext cx="8229600" cy="1015663"/>
          </a:xfrm>
          <a:prstGeom prst="rect">
            <a:avLst/>
          </a:prstGeom>
          <a:noFill/>
          <a:ln>
            <a:noFill/>
          </a:ln>
        </p:spPr>
        <p:txBody>
          <a:bodyPr wrap="square">
            <a:spAutoFit/>
          </a:bodyPr>
          <a:lstStyle/>
          <a:p>
            <a:pPr>
              <a:defRPr/>
            </a:pPr>
            <a:r>
              <a:rPr lang="en-US" sz="6000" b="1" spc="300">
                <a:solidFill>
                  <a:srgbClr val="004483"/>
                </a:solidFill>
                <a:latin typeface="Poppins" panose="00000500000000000000" pitchFamily="50" charset="0"/>
                <a:cs typeface="Poppins" panose="00000500000000000000" pitchFamily="50" charset="0"/>
              </a:rPr>
              <a:t>Big Data Introduction</a:t>
            </a:r>
            <a:endParaRPr lang="en-US" sz="6000" b="1" spc="300" dirty="0">
              <a:solidFill>
                <a:srgbClr val="004483"/>
              </a:solidFill>
              <a:latin typeface="Poppins" panose="00000500000000000000" pitchFamily="50" charset="0"/>
              <a:cs typeface="Poppins" panose="00000500000000000000" pitchFamily="50" charset="0"/>
            </a:endParaRPr>
          </a:p>
        </p:txBody>
      </p:sp>
      <p:sp>
        <p:nvSpPr>
          <p:cNvPr id="10" name="TextBox 9">
            <a:extLst>
              <a:ext uri="{FF2B5EF4-FFF2-40B4-BE49-F238E27FC236}">
                <a16:creationId xmlns:a16="http://schemas.microsoft.com/office/drawing/2014/main" id="{A85EE202-6079-477C-BB5F-EDF7579A6542}"/>
              </a:ext>
            </a:extLst>
          </p:cNvPr>
          <p:cNvSpPr txBox="1">
            <a:spLocks noChangeArrowheads="1"/>
          </p:cNvSpPr>
          <p:nvPr/>
        </p:nvSpPr>
        <p:spPr bwMode="auto">
          <a:xfrm>
            <a:off x="99389" y="133948"/>
            <a:ext cx="543614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pPr>
              <a:lnSpc>
                <a:spcPct val="150000"/>
              </a:lnSpc>
            </a:pPr>
            <a:r>
              <a:rPr lang="en-US" altLang="en-US" sz="1200" spc="300">
                <a:solidFill>
                  <a:schemeClr val="bg1"/>
                </a:solidFill>
                <a:latin typeface="Poppins Medium" panose="00000600000000000000" pitchFamily="50" charset="0"/>
                <a:ea typeface="Source Sans Pro" panose="020B0503030403020204" pitchFamily="34" charset="0"/>
                <a:cs typeface="Poppins Medium" panose="00000600000000000000" pitchFamily="50" charset="0"/>
              </a:rPr>
              <a:t>Big Data For Social Science</a:t>
            </a:r>
          </a:p>
        </p:txBody>
      </p:sp>
      <p:grpSp>
        <p:nvGrpSpPr>
          <p:cNvPr id="33" name="Group 32">
            <a:extLst>
              <a:ext uri="{FF2B5EF4-FFF2-40B4-BE49-F238E27FC236}">
                <a16:creationId xmlns:a16="http://schemas.microsoft.com/office/drawing/2014/main" id="{1CF4B1BB-BCC8-46EE-A28A-573E14E40A7E}"/>
              </a:ext>
            </a:extLst>
          </p:cNvPr>
          <p:cNvGrpSpPr/>
          <p:nvPr/>
        </p:nvGrpSpPr>
        <p:grpSpPr>
          <a:xfrm>
            <a:off x="11071073" y="202192"/>
            <a:ext cx="952115" cy="209764"/>
            <a:chOff x="10095243" y="915183"/>
            <a:chExt cx="1509184" cy="332493"/>
          </a:xfrm>
          <a:solidFill>
            <a:schemeClr val="bg1"/>
          </a:solidFill>
        </p:grpSpPr>
        <p:sp>
          <p:nvSpPr>
            <p:cNvPr id="34" name="Freeform 78">
              <a:extLst>
                <a:ext uri="{FF2B5EF4-FFF2-40B4-BE49-F238E27FC236}">
                  <a16:creationId xmlns:a16="http://schemas.microsoft.com/office/drawing/2014/main" id="{23FF55AC-1B39-4EA4-B14A-E0F9F2CA50E0}"/>
                </a:ext>
              </a:extLst>
            </p:cNvPr>
            <p:cNvSpPr>
              <a:spLocks noChangeArrowheads="1"/>
            </p:cNvSpPr>
            <p:nvPr/>
          </p:nvSpPr>
          <p:spPr bwMode="auto">
            <a:xfrm>
              <a:off x="11268084" y="915183"/>
              <a:ext cx="336343" cy="332493"/>
            </a:xfrm>
            <a:custGeom>
              <a:avLst/>
              <a:gdLst>
                <a:gd name="T0" fmla="*/ 307041 w 479"/>
                <a:gd name="T1" fmla="*/ 246073 h 471"/>
                <a:gd name="T2" fmla="*/ 307041 w 479"/>
                <a:gd name="T3" fmla="*/ 246073 h 471"/>
                <a:gd name="T4" fmla="*/ 267936 w 479"/>
                <a:gd name="T5" fmla="*/ 206759 h 471"/>
                <a:gd name="T6" fmla="*/ 256350 w 479"/>
                <a:gd name="T7" fmla="*/ 206759 h 471"/>
                <a:gd name="T8" fmla="*/ 243315 w 479"/>
                <a:gd name="T9" fmla="*/ 232968 h 471"/>
                <a:gd name="T10" fmla="*/ 243315 w 479"/>
                <a:gd name="T11" fmla="*/ 272282 h 471"/>
                <a:gd name="T12" fmla="*/ 280971 w 479"/>
                <a:gd name="T13" fmla="*/ 310139 h 471"/>
                <a:gd name="T14" fmla="*/ 294006 w 479"/>
                <a:gd name="T15" fmla="*/ 310139 h 471"/>
                <a:gd name="T16" fmla="*/ 307041 w 479"/>
                <a:gd name="T17" fmla="*/ 246073 h 471"/>
                <a:gd name="T18" fmla="*/ 344697 w 479"/>
                <a:gd name="T19" fmla="*/ 0 h 471"/>
                <a:gd name="T20" fmla="*/ 344697 w 479"/>
                <a:gd name="T21" fmla="*/ 0 h 471"/>
                <a:gd name="T22" fmla="*/ 0 w 479"/>
                <a:gd name="T23" fmla="*/ 336348 h 471"/>
                <a:gd name="T24" fmla="*/ 344697 w 479"/>
                <a:gd name="T25" fmla="*/ 684344 h 471"/>
                <a:gd name="T26" fmla="*/ 692290 w 479"/>
                <a:gd name="T27" fmla="*/ 336348 h 471"/>
                <a:gd name="T28" fmla="*/ 344697 w 479"/>
                <a:gd name="T29" fmla="*/ 0 h 471"/>
                <a:gd name="T30" fmla="*/ 320075 w 479"/>
                <a:gd name="T31" fmla="*/ 492145 h 471"/>
                <a:gd name="T32" fmla="*/ 320075 w 479"/>
                <a:gd name="T33" fmla="*/ 492145 h 471"/>
                <a:gd name="T34" fmla="*/ 267936 w 479"/>
                <a:gd name="T35" fmla="*/ 503794 h 471"/>
                <a:gd name="T36" fmla="*/ 267936 w 479"/>
                <a:gd name="T37" fmla="*/ 503794 h 471"/>
                <a:gd name="T38" fmla="*/ 267936 w 479"/>
                <a:gd name="T39" fmla="*/ 503794 h 471"/>
                <a:gd name="T40" fmla="*/ 179590 w 479"/>
                <a:gd name="T41" fmla="*/ 438271 h 471"/>
                <a:gd name="T42" fmla="*/ 280971 w 479"/>
                <a:gd name="T43" fmla="*/ 361101 h 471"/>
                <a:gd name="T44" fmla="*/ 280971 w 479"/>
                <a:gd name="T45" fmla="*/ 361101 h 471"/>
                <a:gd name="T46" fmla="*/ 267936 w 479"/>
                <a:gd name="T47" fmla="*/ 336348 h 471"/>
                <a:gd name="T48" fmla="*/ 267936 w 479"/>
                <a:gd name="T49" fmla="*/ 336348 h 471"/>
                <a:gd name="T50" fmla="*/ 230280 w 479"/>
                <a:gd name="T51" fmla="*/ 323243 h 471"/>
                <a:gd name="T52" fmla="*/ 204211 w 479"/>
                <a:gd name="T53" fmla="*/ 259177 h 471"/>
                <a:gd name="T54" fmla="*/ 280971 w 479"/>
                <a:gd name="T55" fmla="*/ 182006 h 471"/>
                <a:gd name="T56" fmla="*/ 370766 w 479"/>
                <a:gd name="T57" fmla="*/ 182006 h 471"/>
                <a:gd name="T58" fmla="*/ 370766 w 479"/>
                <a:gd name="T59" fmla="*/ 182006 h 471"/>
                <a:gd name="T60" fmla="*/ 344697 w 479"/>
                <a:gd name="T61" fmla="*/ 195111 h 471"/>
                <a:gd name="T62" fmla="*/ 320075 w 479"/>
                <a:gd name="T63" fmla="*/ 195111 h 471"/>
                <a:gd name="T64" fmla="*/ 344697 w 479"/>
                <a:gd name="T65" fmla="*/ 259177 h 471"/>
                <a:gd name="T66" fmla="*/ 333110 w 479"/>
                <a:gd name="T67" fmla="*/ 310139 h 471"/>
                <a:gd name="T68" fmla="*/ 307041 w 479"/>
                <a:gd name="T69" fmla="*/ 336348 h 471"/>
                <a:gd name="T70" fmla="*/ 333110 w 479"/>
                <a:gd name="T71" fmla="*/ 349452 h 471"/>
                <a:gd name="T72" fmla="*/ 370766 w 479"/>
                <a:gd name="T73" fmla="*/ 413518 h 471"/>
                <a:gd name="T74" fmla="*/ 320075 w 479"/>
                <a:gd name="T75" fmla="*/ 492145 h 471"/>
                <a:gd name="T76" fmla="*/ 512700 w 479"/>
                <a:gd name="T77" fmla="*/ 336348 h 471"/>
                <a:gd name="T78" fmla="*/ 512700 w 479"/>
                <a:gd name="T79" fmla="*/ 336348 h 471"/>
                <a:gd name="T80" fmla="*/ 448974 w 479"/>
                <a:gd name="T81" fmla="*/ 336348 h 471"/>
                <a:gd name="T82" fmla="*/ 448974 w 479"/>
                <a:gd name="T83" fmla="*/ 400414 h 471"/>
                <a:gd name="T84" fmla="*/ 421457 w 479"/>
                <a:gd name="T85" fmla="*/ 400414 h 471"/>
                <a:gd name="T86" fmla="*/ 421457 w 479"/>
                <a:gd name="T87" fmla="*/ 336348 h 471"/>
                <a:gd name="T88" fmla="*/ 370766 w 479"/>
                <a:gd name="T89" fmla="*/ 336348 h 471"/>
                <a:gd name="T90" fmla="*/ 370766 w 479"/>
                <a:gd name="T91" fmla="*/ 310139 h 471"/>
                <a:gd name="T92" fmla="*/ 421457 w 479"/>
                <a:gd name="T93" fmla="*/ 310139 h 471"/>
                <a:gd name="T94" fmla="*/ 421457 w 479"/>
                <a:gd name="T95" fmla="*/ 246073 h 471"/>
                <a:gd name="T96" fmla="*/ 448974 w 479"/>
                <a:gd name="T97" fmla="*/ 246073 h 471"/>
                <a:gd name="T98" fmla="*/ 448974 w 479"/>
                <a:gd name="T99" fmla="*/ 310139 h 471"/>
                <a:gd name="T100" fmla="*/ 512700 w 479"/>
                <a:gd name="T101" fmla="*/ 310139 h 471"/>
                <a:gd name="T102" fmla="*/ 512700 w 479"/>
                <a:gd name="T103" fmla="*/ 336348 h 471"/>
                <a:gd name="T104" fmla="*/ 280971 w 479"/>
                <a:gd name="T105" fmla="*/ 387310 h 471"/>
                <a:gd name="T106" fmla="*/ 280971 w 479"/>
                <a:gd name="T107" fmla="*/ 387310 h 471"/>
                <a:gd name="T108" fmla="*/ 280971 w 479"/>
                <a:gd name="T109" fmla="*/ 387310 h 471"/>
                <a:gd name="T110" fmla="*/ 230280 w 479"/>
                <a:gd name="T111" fmla="*/ 400414 h 471"/>
                <a:gd name="T112" fmla="*/ 217246 w 479"/>
                <a:gd name="T113" fmla="*/ 438271 h 471"/>
                <a:gd name="T114" fmla="*/ 280971 w 479"/>
                <a:gd name="T115" fmla="*/ 477585 h 471"/>
                <a:gd name="T116" fmla="*/ 333110 w 479"/>
                <a:gd name="T117" fmla="*/ 426623 h 471"/>
                <a:gd name="T118" fmla="*/ 280971 w 479"/>
                <a:gd name="T119" fmla="*/ 387310 h 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5" name="Freeform 79">
              <a:extLst>
                <a:ext uri="{FF2B5EF4-FFF2-40B4-BE49-F238E27FC236}">
                  <a16:creationId xmlns:a16="http://schemas.microsoft.com/office/drawing/2014/main" id="{3A8AF720-911C-40E7-AAA0-98603E868DC6}"/>
                </a:ext>
              </a:extLst>
            </p:cNvPr>
            <p:cNvSpPr>
              <a:spLocks noChangeArrowheads="1"/>
            </p:cNvSpPr>
            <p:nvPr/>
          </p:nvSpPr>
          <p:spPr bwMode="auto">
            <a:xfrm>
              <a:off x="10682816" y="915183"/>
              <a:ext cx="336343" cy="332493"/>
            </a:xfrm>
            <a:custGeom>
              <a:avLst/>
              <a:gdLst>
                <a:gd name="T0" fmla="*/ 347593 w 479"/>
                <a:gd name="T1" fmla="*/ 0 h 471"/>
                <a:gd name="T2" fmla="*/ 347593 w 479"/>
                <a:gd name="T3" fmla="*/ 0 h 471"/>
                <a:gd name="T4" fmla="*/ 0 w 479"/>
                <a:gd name="T5" fmla="*/ 336348 h 471"/>
                <a:gd name="T6" fmla="*/ 347593 w 479"/>
                <a:gd name="T7" fmla="*/ 684344 h 471"/>
                <a:gd name="T8" fmla="*/ 692290 w 479"/>
                <a:gd name="T9" fmla="*/ 336348 h 471"/>
                <a:gd name="T10" fmla="*/ 347593 w 479"/>
                <a:gd name="T11" fmla="*/ 0 h 471"/>
                <a:gd name="T12" fmla="*/ 424353 w 479"/>
                <a:gd name="T13" fmla="*/ 232968 h 471"/>
                <a:gd name="T14" fmla="*/ 424353 w 479"/>
                <a:gd name="T15" fmla="*/ 232968 h 471"/>
                <a:gd name="T16" fmla="*/ 372214 w 479"/>
                <a:gd name="T17" fmla="*/ 232968 h 471"/>
                <a:gd name="T18" fmla="*/ 360628 w 479"/>
                <a:gd name="T19" fmla="*/ 259177 h 471"/>
                <a:gd name="T20" fmla="*/ 360628 w 479"/>
                <a:gd name="T21" fmla="*/ 283930 h 471"/>
                <a:gd name="T22" fmla="*/ 424353 w 479"/>
                <a:gd name="T23" fmla="*/ 283930 h 471"/>
                <a:gd name="T24" fmla="*/ 424353 w 479"/>
                <a:gd name="T25" fmla="*/ 349452 h 471"/>
                <a:gd name="T26" fmla="*/ 360628 w 479"/>
                <a:gd name="T27" fmla="*/ 349452 h 471"/>
                <a:gd name="T28" fmla="*/ 360628 w 479"/>
                <a:gd name="T29" fmla="*/ 503794 h 471"/>
                <a:gd name="T30" fmla="*/ 308489 w 479"/>
                <a:gd name="T31" fmla="*/ 503794 h 471"/>
                <a:gd name="T32" fmla="*/ 308489 w 479"/>
                <a:gd name="T33" fmla="*/ 349452 h 471"/>
                <a:gd name="T34" fmla="*/ 244764 w 479"/>
                <a:gd name="T35" fmla="*/ 349452 h 471"/>
                <a:gd name="T36" fmla="*/ 244764 w 479"/>
                <a:gd name="T37" fmla="*/ 283930 h 471"/>
                <a:gd name="T38" fmla="*/ 308489 w 479"/>
                <a:gd name="T39" fmla="*/ 283930 h 471"/>
                <a:gd name="T40" fmla="*/ 308489 w 479"/>
                <a:gd name="T41" fmla="*/ 259177 h 471"/>
                <a:gd name="T42" fmla="*/ 372214 w 479"/>
                <a:gd name="T43" fmla="*/ 182006 h 471"/>
                <a:gd name="T44" fmla="*/ 424353 w 479"/>
                <a:gd name="T45" fmla="*/ 182006 h 471"/>
                <a:gd name="T46" fmla="*/ 424353 w 479"/>
                <a:gd name="T47" fmla="*/ 232968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6" name="Freeform 86">
              <a:extLst>
                <a:ext uri="{FF2B5EF4-FFF2-40B4-BE49-F238E27FC236}">
                  <a16:creationId xmlns:a16="http://schemas.microsoft.com/office/drawing/2014/main" id="{0F3A53F0-287D-4CF6-B83B-0167F5851EF7}"/>
                </a:ext>
              </a:extLst>
            </p:cNvPr>
            <p:cNvSpPr>
              <a:spLocks noChangeArrowheads="1"/>
            </p:cNvSpPr>
            <p:nvPr/>
          </p:nvSpPr>
          <p:spPr bwMode="auto">
            <a:xfrm>
              <a:off x="10095243" y="915183"/>
              <a:ext cx="338648" cy="332492"/>
            </a:xfrm>
            <a:custGeom>
              <a:avLst/>
              <a:gdLst>
                <a:gd name="T0" fmla="*/ 347795 w 480"/>
                <a:gd name="T1" fmla="*/ 0 h 471"/>
                <a:gd name="T2" fmla="*/ 347795 w 480"/>
                <a:gd name="T3" fmla="*/ 0 h 471"/>
                <a:gd name="T4" fmla="*/ 0 w 480"/>
                <a:gd name="T5" fmla="*/ 336348 h 471"/>
                <a:gd name="T6" fmla="*/ 347795 w 480"/>
                <a:gd name="T7" fmla="*/ 684344 h 471"/>
                <a:gd name="T8" fmla="*/ 697045 w 480"/>
                <a:gd name="T9" fmla="*/ 336348 h 471"/>
                <a:gd name="T10" fmla="*/ 347795 w 480"/>
                <a:gd name="T11" fmla="*/ 0 h 471"/>
                <a:gd name="T12" fmla="*/ 490405 w 480"/>
                <a:gd name="T13" fmla="*/ 283930 h 471"/>
                <a:gd name="T14" fmla="*/ 490405 w 480"/>
                <a:gd name="T15" fmla="*/ 283930 h 471"/>
                <a:gd name="T16" fmla="*/ 490405 w 480"/>
                <a:gd name="T17" fmla="*/ 283930 h 471"/>
                <a:gd name="T18" fmla="*/ 296863 w 480"/>
                <a:gd name="T19" fmla="*/ 477585 h 471"/>
                <a:gd name="T20" fmla="*/ 193543 w 480"/>
                <a:gd name="T21" fmla="*/ 451376 h 471"/>
                <a:gd name="T22" fmla="*/ 206640 w 480"/>
                <a:gd name="T23" fmla="*/ 451376 h 471"/>
                <a:gd name="T24" fmla="*/ 296863 w 480"/>
                <a:gd name="T25" fmla="*/ 426623 h 471"/>
                <a:gd name="T26" fmla="*/ 232833 w 480"/>
                <a:gd name="T27" fmla="*/ 374205 h 471"/>
                <a:gd name="T28" fmla="*/ 245930 w 480"/>
                <a:gd name="T29" fmla="*/ 374205 h 471"/>
                <a:gd name="T30" fmla="*/ 259027 w 480"/>
                <a:gd name="T31" fmla="*/ 374205 h 471"/>
                <a:gd name="T32" fmla="*/ 206640 w 480"/>
                <a:gd name="T33" fmla="*/ 310139 h 471"/>
                <a:gd name="T34" fmla="*/ 206640 w 480"/>
                <a:gd name="T35" fmla="*/ 310139 h 471"/>
                <a:gd name="T36" fmla="*/ 232833 w 480"/>
                <a:gd name="T37" fmla="*/ 310139 h 471"/>
                <a:gd name="T38" fmla="*/ 206640 w 480"/>
                <a:gd name="T39" fmla="*/ 259177 h 471"/>
                <a:gd name="T40" fmla="*/ 219736 w 480"/>
                <a:gd name="T41" fmla="*/ 219864 h 471"/>
                <a:gd name="T42" fmla="*/ 347795 w 480"/>
                <a:gd name="T43" fmla="*/ 297034 h 471"/>
                <a:gd name="T44" fmla="*/ 347795 w 480"/>
                <a:gd name="T45" fmla="*/ 283930 h 471"/>
                <a:gd name="T46" fmla="*/ 424921 w 480"/>
                <a:gd name="T47" fmla="*/ 206759 h 471"/>
                <a:gd name="T48" fmla="*/ 464211 w 480"/>
                <a:gd name="T49" fmla="*/ 232968 h 471"/>
                <a:gd name="T50" fmla="*/ 516599 w 480"/>
                <a:gd name="T51" fmla="*/ 219864 h 471"/>
                <a:gd name="T52" fmla="*/ 490405 w 480"/>
                <a:gd name="T53" fmla="*/ 259177 h 471"/>
                <a:gd name="T54" fmla="*/ 529696 w 480"/>
                <a:gd name="T55" fmla="*/ 246073 h 471"/>
                <a:gd name="T56" fmla="*/ 490405 w 480"/>
                <a:gd name="T57" fmla="*/ 28393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grpSp>
      <p:sp>
        <p:nvSpPr>
          <p:cNvPr id="28" name="TextBox 27">
            <a:extLst>
              <a:ext uri="{FF2B5EF4-FFF2-40B4-BE49-F238E27FC236}">
                <a16:creationId xmlns:a16="http://schemas.microsoft.com/office/drawing/2014/main" id="{681231AD-66CA-4810-8FBB-0CD1BE6FFE51}"/>
              </a:ext>
            </a:extLst>
          </p:cNvPr>
          <p:cNvSpPr txBox="1"/>
          <p:nvPr/>
        </p:nvSpPr>
        <p:spPr>
          <a:xfrm>
            <a:off x="8297984" y="6348031"/>
            <a:ext cx="5129213" cy="307777"/>
          </a:xfrm>
          <a:prstGeom prst="rect">
            <a:avLst/>
          </a:prstGeom>
          <a:noFill/>
          <a:ln>
            <a:noFill/>
          </a:ln>
        </p:spPr>
        <p:txBody>
          <a:bodyPr>
            <a:spAutoFit/>
          </a:bodyPr>
          <a:lstStyle/>
          <a:p>
            <a:pP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Taksonomi Big Data: </a:t>
            </a:r>
            <a:r>
              <a:rPr lang="en-US" sz="3200">
                <a:solidFill>
                  <a:srgbClr val="004483"/>
                </a:solidFill>
                <a:latin typeface="Poppins" panose="00000500000000000000" pitchFamily="50" charset="0"/>
                <a:cs typeface="Poppins" panose="00000500000000000000" pitchFamily="50" charset="0"/>
              </a:rPr>
              <a:t>Data Engineering</a:t>
            </a:r>
          </a:p>
        </p:txBody>
      </p:sp>
      <p:pic>
        <p:nvPicPr>
          <p:cNvPr id="9" name="Picture 8">
            <a:extLst>
              <a:ext uri="{FF2B5EF4-FFF2-40B4-BE49-F238E27FC236}">
                <a16:creationId xmlns:a16="http://schemas.microsoft.com/office/drawing/2014/main" id="{E8C54DFF-07BC-D242-A505-DD23438FD2CE}"/>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63158" y="1841589"/>
            <a:ext cx="7650416" cy="4787199"/>
          </a:xfrm>
          <a:prstGeom prst="rect">
            <a:avLst/>
          </a:prstGeom>
        </p:spPr>
      </p:pic>
    </p:spTree>
    <p:extLst>
      <p:ext uri="{BB962C8B-B14F-4D97-AF65-F5344CB8AC3E}">
        <p14:creationId xmlns:p14="http://schemas.microsoft.com/office/powerpoint/2010/main" val="184034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Teknologi yang terkait dengan Big Data</a:t>
            </a:r>
            <a:br>
              <a:rPr lang="en-US" sz="3200" b="1">
                <a:solidFill>
                  <a:srgbClr val="004483"/>
                </a:solidFill>
                <a:latin typeface="Poppins" panose="00000500000000000000" pitchFamily="50" charset="0"/>
                <a:cs typeface="Poppins" panose="00000500000000000000" pitchFamily="50" charset="0"/>
              </a:rPr>
            </a:br>
            <a:r>
              <a:rPr lang="en-US" sz="3200">
                <a:solidFill>
                  <a:srgbClr val="004483"/>
                </a:solidFill>
                <a:latin typeface="Poppins" panose="00000500000000000000" pitchFamily="50" charset="0"/>
                <a:cs typeface="Poppins" panose="00000500000000000000" pitchFamily="50" charset="0"/>
              </a:rPr>
              <a:t>Horizontal dan Veritcal Scaling</a:t>
            </a:r>
          </a:p>
        </p:txBody>
      </p:sp>
      <p:sp>
        <p:nvSpPr>
          <p:cNvPr id="2" name="Rectangle 1">
            <a:extLst>
              <a:ext uri="{FF2B5EF4-FFF2-40B4-BE49-F238E27FC236}">
                <a16:creationId xmlns:a16="http://schemas.microsoft.com/office/drawing/2014/main" id="{7BE94AF8-5C73-014B-ACB8-D0E73619F545}"/>
              </a:ext>
            </a:extLst>
          </p:cNvPr>
          <p:cNvSpPr/>
          <p:nvPr/>
        </p:nvSpPr>
        <p:spPr>
          <a:xfrm>
            <a:off x="1168270" y="2001078"/>
            <a:ext cx="5041142" cy="4031873"/>
          </a:xfrm>
          <a:prstGeom prst="rect">
            <a:avLst/>
          </a:prstGeom>
        </p:spPr>
        <p:txBody>
          <a:bodyPr wrap="square">
            <a:spAutoFit/>
          </a:bodyPr>
          <a:lstStyle/>
          <a:p>
            <a:pPr marL="285750" indent="-285750" algn="just">
              <a:buFont typeface="Arial" panose="020B0604020202020204" pitchFamily="34" charset="0"/>
              <a:buChar char="•"/>
            </a:pPr>
            <a:r>
              <a:rPr lang="en-US" sz="1600"/>
              <a:t>Load-Balancer bertanggung jawab untuk mendistribusikan permintaan pengguna (load) di antara berbagai sistem back-end / mesin / node dalam cluster (sistem scale-out).</a:t>
            </a:r>
          </a:p>
          <a:p>
            <a:pPr algn="just"/>
            <a:endParaRPr lang="en-US" sz="1600"/>
          </a:p>
          <a:p>
            <a:pPr marL="285750" indent="-285750" algn="just">
              <a:buFont typeface="Arial" panose="020B0604020202020204" pitchFamily="34" charset="0"/>
              <a:buChar char="•"/>
            </a:pPr>
            <a:r>
              <a:rPr lang="en-US" sz="1600"/>
              <a:t>Load Balancer mendistribusikan beban dengan mempertahankan keadaan masing-masing mesin, berapa banyak permintaan yang dilayani oleh masing-masing mesin, mesin mana yang menganggur, mesin mana yang kelebihan beban dengan permintaan antrian dll. Algoritma load balancing mempertimbangkan hal-hal seperti itu sebelum mengarahkan kembali permintaan ke yang sesuai mesin server. Ini juga memperhitungkan overhead jaringan dan mungkin memilih server di pusat data terdekat asalkan tersedia untuk melayani permintaan</a:t>
            </a:r>
          </a:p>
        </p:txBody>
      </p:sp>
      <p:pic>
        <p:nvPicPr>
          <p:cNvPr id="10" name="Picture 9">
            <a:extLst>
              <a:ext uri="{FF2B5EF4-FFF2-40B4-BE49-F238E27FC236}">
                <a16:creationId xmlns:a16="http://schemas.microsoft.com/office/drawing/2014/main" id="{3B75C6C6-ACC5-D448-AE04-155D5D3207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125557" y="1544326"/>
            <a:ext cx="2592369" cy="2974512"/>
          </a:xfrm>
          <a:prstGeom prst="rect">
            <a:avLst/>
          </a:prstGeom>
        </p:spPr>
      </p:pic>
      <p:sp>
        <p:nvSpPr>
          <p:cNvPr id="11" name="Content Placeholder 2">
            <a:extLst>
              <a:ext uri="{FF2B5EF4-FFF2-40B4-BE49-F238E27FC236}">
                <a16:creationId xmlns:a16="http://schemas.microsoft.com/office/drawing/2014/main" id="{42575C68-4DDA-A04A-A103-EAAB260629CC}"/>
              </a:ext>
            </a:extLst>
          </p:cNvPr>
          <p:cNvSpPr>
            <a:spLocks noGrp="1"/>
          </p:cNvSpPr>
          <p:nvPr>
            <p:ph idx="1"/>
          </p:nvPr>
        </p:nvSpPr>
        <p:spPr>
          <a:xfrm>
            <a:off x="7659662" y="4572178"/>
            <a:ext cx="3694229" cy="1482992"/>
          </a:xfrm>
        </p:spPr>
        <p:txBody>
          <a:bodyPr>
            <a:normAutofit/>
          </a:bodyPr>
          <a:lstStyle/>
          <a:p>
            <a:pPr marL="0" indent="0" algn="ctr">
              <a:buNone/>
            </a:pPr>
            <a:r>
              <a:rPr lang="en-ID" sz="1400" i="1">
                <a:solidFill>
                  <a:srgbClr val="2E75B6"/>
                </a:solidFill>
              </a:rPr>
              <a:t>Horizontal Scaling (scale-out) </a:t>
            </a:r>
            <a:r>
              <a:rPr lang="en-ID" sz="1400">
                <a:solidFill>
                  <a:srgbClr val="2E75B6"/>
                </a:solidFill>
              </a:rPr>
              <a:t>artinya proses scalling dengan menambahkan lebih banyak mesin sebagai sumber daya</a:t>
            </a:r>
            <a:endParaRPr lang="en-ID" sz="1400" dirty="0">
              <a:solidFill>
                <a:srgbClr val="2E75B6"/>
              </a:solidFill>
            </a:endParaRPr>
          </a:p>
          <a:p>
            <a:pPr marL="0" indent="0" algn="ctr">
              <a:buNone/>
            </a:pPr>
            <a:r>
              <a:rPr lang="en-ID" sz="1400" i="1">
                <a:solidFill>
                  <a:srgbClr val="2E75B6"/>
                </a:solidFill>
              </a:rPr>
              <a:t>Vertical Scaling (scale-up) </a:t>
            </a:r>
            <a:r>
              <a:rPr lang="en-ID" sz="1400">
                <a:solidFill>
                  <a:srgbClr val="2E75B6"/>
                </a:solidFill>
              </a:rPr>
              <a:t>scalling dengan menambahkan daya (CPU, RAM, and others) didalam satu mesin</a:t>
            </a:r>
            <a:endParaRPr lang="en-US" sz="1400" dirty="0">
              <a:solidFill>
                <a:srgbClr val="2E75B6"/>
              </a:solidFill>
            </a:endParaRPr>
          </a:p>
        </p:txBody>
      </p:sp>
    </p:spTree>
    <p:extLst>
      <p:ext uri="{BB962C8B-B14F-4D97-AF65-F5344CB8AC3E}">
        <p14:creationId xmlns:p14="http://schemas.microsoft.com/office/powerpoint/2010/main" val="1744678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Teknologi yang terkait dengan Big Data</a:t>
            </a:r>
            <a:br>
              <a:rPr lang="en-US" sz="3200" b="1">
                <a:solidFill>
                  <a:srgbClr val="004483"/>
                </a:solidFill>
                <a:latin typeface="Poppins" panose="00000500000000000000" pitchFamily="50" charset="0"/>
                <a:cs typeface="Poppins" panose="00000500000000000000" pitchFamily="50" charset="0"/>
              </a:rPr>
            </a:br>
            <a:r>
              <a:rPr lang="en-US" sz="3200">
                <a:solidFill>
                  <a:srgbClr val="004483"/>
                </a:solidFill>
                <a:latin typeface="Poppins" panose="00000500000000000000" pitchFamily="50" charset="0"/>
                <a:cs typeface="Poppins" panose="00000500000000000000" pitchFamily="50" charset="0"/>
              </a:rPr>
              <a:t>Komputasi Terdisribusi</a:t>
            </a:r>
          </a:p>
        </p:txBody>
      </p:sp>
      <p:sp>
        <p:nvSpPr>
          <p:cNvPr id="2" name="Rectangle 1">
            <a:extLst>
              <a:ext uri="{FF2B5EF4-FFF2-40B4-BE49-F238E27FC236}">
                <a16:creationId xmlns:a16="http://schemas.microsoft.com/office/drawing/2014/main" id="{7BE94AF8-5C73-014B-ACB8-D0E73619F545}"/>
              </a:ext>
            </a:extLst>
          </p:cNvPr>
          <p:cNvSpPr/>
          <p:nvPr/>
        </p:nvSpPr>
        <p:spPr>
          <a:xfrm>
            <a:off x="1168269" y="2001078"/>
            <a:ext cx="6699817" cy="3685624"/>
          </a:xfrm>
          <a:prstGeom prst="rect">
            <a:avLst/>
          </a:prstGeom>
        </p:spPr>
        <p:txBody>
          <a:bodyPr wrap="square">
            <a:spAutoFit/>
          </a:bodyPr>
          <a:lstStyle/>
          <a:p>
            <a:pPr marL="285750" indent="-285750" algn="just">
              <a:buFont typeface="Arial" panose="020B0604020202020204" pitchFamily="34" charset="0"/>
              <a:buChar char="•"/>
            </a:pPr>
            <a:r>
              <a:rPr lang="en-US" sz="1200"/>
              <a:t>Cluster komputer adalah seperangkat komputer yang terhubung secara longgar / rapat yang bekerja bersama, dalam banyak hal, mereka dapat dipandang sebagai satu sistem tunggal. Setiap komputer / node diatur untuk melakukan tugas yang sama, dikendalikan dan dijadwalkan oleh perangkat lunak.</a:t>
            </a:r>
          </a:p>
          <a:p>
            <a:pPr algn="just"/>
            <a:endParaRPr lang="en-US" sz="1200"/>
          </a:p>
          <a:p>
            <a:pPr marL="285750" indent="-285750" algn="just">
              <a:buFont typeface="Arial" panose="020B0604020202020204" pitchFamily="34" charset="0"/>
              <a:buChar char="•"/>
            </a:pPr>
            <a:r>
              <a:rPr lang="en-US" sz="1200"/>
              <a:t>Cluster komputer muncul sebagai hasil konvergensi sejumlah tren komputasi termasuk ketersediaan mikroprosesor berbiaya rendah, jaringan berkecepatan tinggi, dan perangkat lunak untuk komputasi terdistribusi berkinerja tinggi.</a:t>
            </a:r>
          </a:p>
          <a:p>
            <a:pPr algn="just"/>
            <a:endParaRPr lang="en-US" sz="1200"/>
          </a:p>
          <a:p>
            <a:pPr marL="285750" indent="-285750" algn="just">
              <a:buFont typeface="Arial" panose="020B0604020202020204" pitchFamily="34" charset="0"/>
              <a:buChar char="•"/>
            </a:pPr>
            <a:r>
              <a:rPr lang="en-US" sz="1200"/>
              <a:t>Komputasi terdistribusi adalah bidang ilmu komputer yang mempelajari sistem komputer terdistribusi, di mana komputer berada di jaringan yang berbeda, di mana masing-masing berkomunikasi dan mengoordinasikan tindakan mereka dengan menyampaikan pesan satu sama lain.</a:t>
            </a:r>
          </a:p>
          <a:p>
            <a:pPr marL="581025" indent="-285750" algn="just">
              <a:buFont typeface="+mj-lt"/>
              <a:buAutoNum type="arabicPeriod"/>
            </a:pPr>
            <a:r>
              <a:rPr lang="en-US" sz="1050"/>
              <a:t>Tujuan Cluster / Terdistribusi: Skalabilitas dan Ketersediaan Tinggi</a:t>
            </a:r>
          </a:p>
          <a:p>
            <a:pPr marL="581025" indent="-285750" algn="just">
              <a:buFont typeface="+mj-lt"/>
              <a:buAutoNum type="arabicPeriod"/>
            </a:pPr>
            <a:r>
              <a:rPr lang="en-US" sz="1050"/>
              <a:t>Kemampuan Cluster / Terdistribusi: Load Balancing dan Fault Tolerance</a:t>
            </a:r>
          </a:p>
          <a:p>
            <a:pPr marL="295275" algn="just"/>
            <a:endParaRPr lang="en-US" sz="1050"/>
          </a:p>
          <a:p>
            <a:pPr marL="274638" indent="-222250" algn="just">
              <a:buFont typeface="Arial" panose="020B0604020202020204" pitchFamily="34" charset="0"/>
              <a:buChar char="•"/>
            </a:pPr>
            <a:r>
              <a:rPr lang="en-US" sz="1100"/>
              <a:t>High Availability: Jika sebuah node dalam sebuah cluster gagal, layanan yang berjalan pada node ini dapat diambil alih oleh node layanan lainnya</a:t>
            </a:r>
          </a:p>
          <a:p>
            <a:pPr marL="285750" indent="-285750" algn="just">
              <a:buFont typeface="Arial" panose="020B0604020202020204" pitchFamily="34" charset="0"/>
              <a:buChar char="•"/>
            </a:pPr>
            <a:r>
              <a:rPr lang="en-US" sz="1200"/>
              <a:t>Load Balancing: mendistribusikan tugas ke sumber daya komputasi dan jaringan suatu lingkup jaringan</a:t>
            </a:r>
          </a:p>
          <a:p>
            <a:pPr marL="285750" indent="-285750" algn="just">
              <a:buFont typeface="Arial" panose="020B0604020202020204" pitchFamily="34" charset="0"/>
              <a:buChar char="•"/>
            </a:pPr>
            <a:r>
              <a:rPr lang="en-US" sz="1200"/>
              <a:t>Fault Tolerance: menyediakan mekanisme untuk memulihkan sistem, ketika terjadi kegagalan</a:t>
            </a:r>
          </a:p>
        </p:txBody>
      </p:sp>
      <p:pic>
        <p:nvPicPr>
          <p:cNvPr id="12" name="Picture 11">
            <a:extLst>
              <a:ext uri="{FF2B5EF4-FFF2-40B4-BE49-F238E27FC236}">
                <a16:creationId xmlns:a16="http://schemas.microsoft.com/office/drawing/2014/main" id="{5209C05E-EFFE-DB44-898F-0A2E0A9E74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572705" y="1524000"/>
            <a:ext cx="2591003" cy="4226193"/>
          </a:xfrm>
          <a:prstGeom prst="rect">
            <a:avLst/>
          </a:prstGeom>
        </p:spPr>
      </p:pic>
    </p:spTree>
    <p:extLst>
      <p:ext uri="{BB962C8B-B14F-4D97-AF65-F5344CB8AC3E}">
        <p14:creationId xmlns:p14="http://schemas.microsoft.com/office/powerpoint/2010/main" val="23801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Teknologi yang terkait dengan Big Data</a:t>
            </a:r>
            <a:br>
              <a:rPr lang="en-US" sz="3200" b="1">
                <a:solidFill>
                  <a:srgbClr val="004483"/>
                </a:solidFill>
                <a:latin typeface="Poppins" panose="00000500000000000000" pitchFamily="50" charset="0"/>
                <a:cs typeface="Poppins" panose="00000500000000000000" pitchFamily="50" charset="0"/>
              </a:rPr>
            </a:br>
            <a:r>
              <a:rPr lang="en-US" sz="3200">
                <a:solidFill>
                  <a:srgbClr val="004483"/>
                </a:solidFill>
                <a:latin typeface="Poppins" panose="00000500000000000000" pitchFamily="50" charset="0"/>
                <a:cs typeface="Poppins" panose="00000500000000000000" pitchFamily="50" charset="0"/>
              </a:rPr>
              <a:t>Metodologi</a:t>
            </a:r>
          </a:p>
        </p:txBody>
      </p:sp>
      <p:grpSp>
        <p:nvGrpSpPr>
          <p:cNvPr id="9" name="Group">
            <a:extLst>
              <a:ext uri="{FF2B5EF4-FFF2-40B4-BE49-F238E27FC236}">
                <a16:creationId xmlns:a16="http://schemas.microsoft.com/office/drawing/2014/main" id="{E8CAFDC1-14CB-2542-8D3C-80329C566156}"/>
              </a:ext>
            </a:extLst>
          </p:cNvPr>
          <p:cNvGrpSpPr/>
          <p:nvPr/>
        </p:nvGrpSpPr>
        <p:grpSpPr>
          <a:xfrm>
            <a:off x="1554079" y="2206799"/>
            <a:ext cx="9318959" cy="3821867"/>
            <a:chOff x="900398" y="-28699"/>
            <a:chExt cx="13604847" cy="5504510"/>
          </a:xfrm>
        </p:grpSpPr>
        <p:sp>
          <p:nvSpPr>
            <p:cNvPr id="10" name="Open Data">
              <a:extLst>
                <a:ext uri="{FF2B5EF4-FFF2-40B4-BE49-F238E27FC236}">
                  <a16:creationId xmlns:a16="http://schemas.microsoft.com/office/drawing/2014/main" id="{BC0DC8C0-8183-D041-B8BB-11135DAC2382}"/>
                </a:ext>
              </a:extLst>
            </p:cNvPr>
            <p:cNvSpPr txBox="1"/>
            <p:nvPr/>
          </p:nvSpPr>
          <p:spPr>
            <a:xfrm>
              <a:off x="980452" y="1579572"/>
              <a:ext cx="2592993"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Open Data</a:t>
              </a:r>
              <a:endParaRPr sz="2400" dirty="0"/>
            </a:p>
          </p:txBody>
        </p:sp>
        <p:sp>
          <p:nvSpPr>
            <p:cNvPr id="11" name="Internet of  Things">
              <a:extLst>
                <a:ext uri="{FF2B5EF4-FFF2-40B4-BE49-F238E27FC236}">
                  <a16:creationId xmlns:a16="http://schemas.microsoft.com/office/drawing/2014/main" id="{C24E0077-FBFF-E144-A277-C6D01BAE4A7F}"/>
                </a:ext>
              </a:extLst>
            </p:cNvPr>
            <p:cNvSpPr txBox="1"/>
            <p:nvPr/>
          </p:nvSpPr>
          <p:spPr>
            <a:xfrm>
              <a:off x="2006051" y="2383707"/>
              <a:ext cx="4271335"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Internet of  Things</a:t>
              </a:r>
              <a:endParaRPr sz="2400" dirty="0"/>
            </a:p>
          </p:txBody>
        </p:sp>
        <p:sp>
          <p:nvSpPr>
            <p:cNvPr id="13" name="Artificial Intelligence">
              <a:extLst>
                <a:ext uri="{FF2B5EF4-FFF2-40B4-BE49-F238E27FC236}">
                  <a16:creationId xmlns:a16="http://schemas.microsoft.com/office/drawing/2014/main" id="{F65EACAD-D032-C14B-AC26-CA33E8C65799}"/>
                </a:ext>
              </a:extLst>
            </p:cNvPr>
            <p:cNvSpPr txBox="1"/>
            <p:nvPr/>
          </p:nvSpPr>
          <p:spPr>
            <a:xfrm>
              <a:off x="1551114" y="755820"/>
              <a:ext cx="4835374"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Artificial Intelligence</a:t>
              </a:r>
              <a:endParaRPr sz="2400" dirty="0"/>
            </a:p>
          </p:txBody>
        </p:sp>
        <p:sp>
          <p:nvSpPr>
            <p:cNvPr id="14" name="Data Analytics">
              <a:extLst>
                <a:ext uri="{FF2B5EF4-FFF2-40B4-BE49-F238E27FC236}">
                  <a16:creationId xmlns:a16="http://schemas.microsoft.com/office/drawing/2014/main" id="{29327B13-14AA-5546-8F29-F089D859339D}"/>
                </a:ext>
              </a:extLst>
            </p:cNvPr>
            <p:cNvSpPr txBox="1"/>
            <p:nvPr/>
          </p:nvSpPr>
          <p:spPr>
            <a:xfrm>
              <a:off x="1225939" y="3187841"/>
              <a:ext cx="3420832"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Data Analytics</a:t>
              </a:r>
              <a:endParaRPr sz="2400" dirty="0"/>
            </a:p>
          </p:txBody>
        </p:sp>
        <p:sp>
          <p:nvSpPr>
            <p:cNvPr id="15" name="Machine Learning">
              <a:extLst>
                <a:ext uri="{FF2B5EF4-FFF2-40B4-BE49-F238E27FC236}">
                  <a16:creationId xmlns:a16="http://schemas.microsoft.com/office/drawing/2014/main" id="{020D9513-3779-AE4A-AB23-C73D9C9C83A5}"/>
                </a:ext>
              </a:extLst>
            </p:cNvPr>
            <p:cNvSpPr txBox="1"/>
            <p:nvPr/>
          </p:nvSpPr>
          <p:spPr>
            <a:xfrm>
              <a:off x="2462483" y="3991977"/>
              <a:ext cx="4098211"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Machine Learning</a:t>
              </a:r>
              <a:endParaRPr sz="2400" dirty="0"/>
            </a:p>
          </p:txBody>
        </p:sp>
        <p:sp>
          <p:nvSpPr>
            <p:cNvPr id="16" name="Social Media Analytics">
              <a:extLst>
                <a:ext uri="{FF2B5EF4-FFF2-40B4-BE49-F238E27FC236}">
                  <a16:creationId xmlns:a16="http://schemas.microsoft.com/office/drawing/2014/main" id="{55DB3CEE-0BDB-B44C-B45F-A5307BE1B3BD}"/>
                </a:ext>
              </a:extLst>
            </p:cNvPr>
            <p:cNvSpPr txBox="1"/>
            <p:nvPr/>
          </p:nvSpPr>
          <p:spPr>
            <a:xfrm>
              <a:off x="900398" y="4796114"/>
              <a:ext cx="5160437"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Social Media Analytics</a:t>
              </a:r>
              <a:endParaRPr sz="2400" dirty="0"/>
            </a:p>
          </p:txBody>
        </p:sp>
        <p:sp>
          <p:nvSpPr>
            <p:cNvPr id="19" name="Data Science">
              <a:extLst>
                <a:ext uri="{FF2B5EF4-FFF2-40B4-BE49-F238E27FC236}">
                  <a16:creationId xmlns:a16="http://schemas.microsoft.com/office/drawing/2014/main" id="{24289D80-93BE-CC4E-B156-10A099A36A52}"/>
                </a:ext>
              </a:extLst>
            </p:cNvPr>
            <p:cNvSpPr txBox="1"/>
            <p:nvPr/>
          </p:nvSpPr>
          <p:spPr>
            <a:xfrm>
              <a:off x="938796" y="-28699"/>
              <a:ext cx="3128722"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Data Science</a:t>
              </a:r>
              <a:endParaRPr sz="2400" dirty="0"/>
            </a:p>
          </p:txBody>
        </p:sp>
        <p:sp>
          <p:nvSpPr>
            <p:cNvPr id="20" name="Prescriptive / Predictive Analytics">
              <a:extLst>
                <a:ext uri="{FF2B5EF4-FFF2-40B4-BE49-F238E27FC236}">
                  <a16:creationId xmlns:a16="http://schemas.microsoft.com/office/drawing/2014/main" id="{BC1D2B76-C798-3949-9989-F00EA0F3424A}"/>
                </a:ext>
              </a:extLst>
            </p:cNvPr>
            <p:cNvSpPr txBox="1"/>
            <p:nvPr/>
          </p:nvSpPr>
          <p:spPr>
            <a:xfrm>
              <a:off x="6834057" y="-28699"/>
              <a:ext cx="7671188"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Prescriptive / Predictive Analytics</a:t>
              </a:r>
              <a:endParaRPr sz="2400" dirty="0"/>
            </a:p>
          </p:txBody>
        </p:sp>
        <p:sp>
          <p:nvSpPr>
            <p:cNvPr id="21" name="Stream Processing">
              <a:extLst>
                <a:ext uri="{FF2B5EF4-FFF2-40B4-BE49-F238E27FC236}">
                  <a16:creationId xmlns:a16="http://schemas.microsoft.com/office/drawing/2014/main" id="{4AED7F00-8637-3641-8D76-5A93FB0BB8EC}"/>
                </a:ext>
              </a:extLst>
            </p:cNvPr>
            <p:cNvSpPr txBox="1"/>
            <p:nvPr/>
          </p:nvSpPr>
          <p:spPr>
            <a:xfrm>
              <a:off x="8620126" y="775437"/>
              <a:ext cx="4261659"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Stream Processing</a:t>
              </a:r>
              <a:endParaRPr sz="2400" dirty="0"/>
            </a:p>
          </p:txBody>
        </p:sp>
        <p:sp>
          <p:nvSpPr>
            <p:cNvPr id="22" name="Parallel Processing / Hadoop">
              <a:extLst>
                <a:ext uri="{FF2B5EF4-FFF2-40B4-BE49-F238E27FC236}">
                  <a16:creationId xmlns:a16="http://schemas.microsoft.com/office/drawing/2014/main" id="{7901591F-D4F7-3849-A3AF-37B223DF9256}"/>
                </a:ext>
              </a:extLst>
            </p:cNvPr>
            <p:cNvSpPr txBox="1"/>
            <p:nvPr/>
          </p:nvSpPr>
          <p:spPr>
            <a:xfrm>
              <a:off x="6902340" y="1579573"/>
              <a:ext cx="6538328"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Parallel Processing / Hadoop </a:t>
              </a:r>
              <a:endParaRPr sz="2400" dirty="0"/>
            </a:p>
          </p:txBody>
        </p:sp>
        <p:sp>
          <p:nvSpPr>
            <p:cNvPr id="23" name="Data Mining">
              <a:extLst>
                <a:ext uri="{FF2B5EF4-FFF2-40B4-BE49-F238E27FC236}">
                  <a16:creationId xmlns:a16="http://schemas.microsoft.com/office/drawing/2014/main" id="{54EE28C5-E4AA-1642-9473-F6D2C4B3DCA5}"/>
                </a:ext>
              </a:extLst>
            </p:cNvPr>
            <p:cNvSpPr txBox="1"/>
            <p:nvPr/>
          </p:nvSpPr>
          <p:spPr>
            <a:xfrm>
              <a:off x="8965100" y="2383708"/>
              <a:ext cx="2865336"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Data Mining</a:t>
              </a:r>
              <a:endParaRPr sz="2400" dirty="0"/>
            </a:p>
          </p:txBody>
        </p:sp>
        <p:sp>
          <p:nvSpPr>
            <p:cNvPr id="24" name="Text / Video Analytics">
              <a:extLst>
                <a:ext uri="{FF2B5EF4-FFF2-40B4-BE49-F238E27FC236}">
                  <a16:creationId xmlns:a16="http://schemas.microsoft.com/office/drawing/2014/main" id="{A2C8DA8F-1785-014A-9F15-90DE4A498FF1}"/>
                </a:ext>
              </a:extLst>
            </p:cNvPr>
            <p:cNvSpPr txBox="1"/>
            <p:nvPr/>
          </p:nvSpPr>
          <p:spPr>
            <a:xfrm>
              <a:off x="7361127" y="3187843"/>
              <a:ext cx="5099459"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Text / Video Analytics</a:t>
              </a:r>
              <a:endParaRPr sz="2400" dirty="0"/>
            </a:p>
          </p:txBody>
        </p:sp>
        <p:sp>
          <p:nvSpPr>
            <p:cNvPr id="25" name="Graph Analytics">
              <a:extLst>
                <a:ext uri="{FF2B5EF4-FFF2-40B4-BE49-F238E27FC236}">
                  <a16:creationId xmlns:a16="http://schemas.microsoft.com/office/drawing/2014/main" id="{D9EEEE8B-4227-8A44-A8AD-83C996EFD5B9}"/>
                </a:ext>
              </a:extLst>
            </p:cNvPr>
            <p:cNvSpPr txBox="1"/>
            <p:nvPr/>
          </p:nvSpPr>
          <p:spPr>
            <a:xfrm>
              <a:off x="8155088" y="3991979"/>
              <a:ext cx="3675348"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a:t>Graph Analytics</a:t>
              </a:r>
              <a:endParaRPr sz="2400" dirty="0"/>
            </a:p>
          </p:txBody>
        </p:sp>
        <p:sp>
          <p:nvSpPr>
            <p:cNvPr id="26" name="NoSQL">
              <a:extLst>
                <a:ext uri="{FF2B5EF4-FFF2-40B4-BE49-F238E27FC236}">
                  <a16:creationId xmlns:a16="http://schemas.microsoft.com/office/drawing/2014/main" id="{52316012-03E9-CC4E-A75D-CEB9FB282E24}"/>
                </a:ext>
              </a:extLst>
            </p:cNvPr>
            <p:cNvSpPr txBox="1"/>
            <p:nvPr/>
          </p:nvSpPr>
          <p:spPr>
            <a:xfrm>
              <a:off x="8929338" y="4796114"/>
              <a:ext cx="1762683" cy="679697"/>
            </a:xfrm>
            <a:prstGeom prst="rect">
              <a:avLst/>
            </a:prstGeom>
            <a:solidFill>
              <a:schemeClr val="accent1">
                <a:lumMod val="7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FFFFFF"/>
                  </a:solidFill>
                </a:defRPr>
              </a:lvl1pPr>
            </a:lstStyle>
            <a:p>
              <a:r>
                <a:rPr sz="2400" dirty="0"/>
                <a:t>NoSQL</a:t>
              </a:r>
            </a:p>
          </p:txBody>
        </p:sp>
      </p:grpSp>
    </p:spTree>
    <p:extLst>
      <p:ext uri="{BB962C8B-B14F-4D97-AF65-F5344CB8AC3E}">
        <p14:creationId xmlns:p14="http://schemas.microsoft.com/office/powerpoint/2010/main" val="107066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Data Terstruktur dan Tidak Terstruktur</a:t>
            </a:r>
            <a:endParaRPr lang="en-US" sz="3200">
              <a:solidFill>
                <a:srgbClr val="004483"/>
              </a:solidFill>
              <a:latin typeface="Poppins" panose="00000500000000000000" pitchFamily="50" charset="0"/>
              <a:cs typeface="Poppins" panose="00000500000000000000" pitchFamily="50" charset="0"/>
            </a:endParaRPr>
          </a:p>
        </p:txBody>
      </p:sp>
      <p:sp>
        <p:nvSpPr>
          <p:cNvPr id="10" name="Content Placeholder 2">
            <a:extLst>
              <a:ext uri="{FF2B5EF4-FFF2-40B4-BE49-F238E27FC236}">
                <a16:creationId xmlns:a16="http://schemas.microsoft.com/office/drawing/2014/main" id="{502C64A1-31E5-D24A-8AE7-019D948F9CA5}"/>
              </a:ext>
            </a:extLst>
          </p:cNvPr>
          <p:cNvSpPr>
            <a:spLocks noGrp="1"/>
          </p:cNvSpPr>
          <p:nvPr>
            <p:ph idx="1"/>
          </p:nvPr>
        </p:nvSpPr>
        <p:spPr>
          <a:xfrm>
            <a:off x="6169446" y="2370137"/>
            <a:ext cx="4594033" cy="3762649"/>
          </a:xfrm>
        </p:spPr>
        <p:txBody>
          <a:bodyPr/>
          <a:lstStyle/>
          <a:p>
            <a:pPr marL="0" indent="0">
              <a:buNone/>
            </a:pPr>
            <a:r>
              <a:rPr lang="id-ID" sz="2000" dirty="0">
                <a:solidFill>
                  <a:schemeClr val="accent1">
                    <a:lumMod val="75000"/>
                  </a:schemeClr>
                </a:solidFill>
                <a:latin typeface="Gotham Bold" panose="02000803030000020004" pitchFamily="2" charset="0"/>
              </a:rPr>
              <a:t>Data tidak terstruktur</a:t>
            </a:r>
          </a:p>
          <a:p>
            <a:pPr marL="231775" indent="-231775"/>
            <a:r>
              <a:rPr lang="en-US" sz="1800" dirty="0"/>
              <a:t>Data yang tidak mudah diklasifikasi dan dimasukan kedalam sebuah kategori dengan rapi</a:t>
            </a:r>
            <a:endParaRPr lang="en-US" sz="3200" dirty="0"/>
          </a:p>
        </p:txBody>
      </p:sp>
      <p:sp>
        <p:nvSpPr>
          <p:cNvPr id="11" name="Content Placeholder 2">
            <a:extLst>
              <a:ext uri="{FF2B5EF4-FFF2-40B4-BE49-F238E27FC236}">
                <a16:creationId xmlns:a16="http://schemas.microsoft.com/office/drawing/2014/main" id="{87ADC275-4223-4246-B06C-603E16F312D2}"/>
              </a:ext>
            </a:extLst>
          </p:cNvPr>
          <p:cNvSpPr txBox="1">
            <a:spLocks/>
          </p:cNvSpPr>
          <p:nvPr/>
        </p:nvSpPr>
        <p:spPr>
          <a:xfrm>
            <a:off x="1308855" y="2370137"/>
            <a:ext cx="4419598"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accent1">
                    <a:lumMod val="75000"/>
                  </a:schemeClr>
                </a:solidFill>
                <a:latin typeface="Gotham Bold" panose="02000803030000020004" pitchFamily="2" charset="0"/>
              </a:rPr>
              <a:t>Data terstruktur</a:t>
            </a:r>
          </a:p>
          <a:p>
            <a:pPr>
              <a:buFont typeface="Arial" panose="020B0604020202020204" pitchFamily="34" charset="0"/>
              <a:buChar char="•"/>
            </a:pPr>
            <a:r>
              <a:rPr lang="id-ID" dirty="0"/>
              <a:t>Data yang terorganisir dengan baik, seperti Relational Database</a:t>
            </a:r>
            <a:endParaRPr lang="en-US" dirty="0">
              <a:solidFill>
                <a:schemeClr val="accent1">
                  <a:lumMod val="75000"/>
                </a:schemeClr>
              </a:solidFill>
              <a:latin typeface="Gotham Bold" panose="02000803030000020004" pitchFamily="2" charset="0"/>
            </a:endParaRPr>
          </a:p>
        </p:txBody>
      </p:sp>
      <p:sp>
        <p:nvSpPr>
          <p:cNvPr id="12" name="TextBox 11">
            <a:extLst>
              <a:ext uri="{FF2B5EF4-FFF2-40B4-BE49-F238E27FC236}">
                <a16:creationId xmlns:a16="http://schemas.microsoft.com/office/drawing/2014/main" id="{76CAAAA3-088D-7B4C-813D-F47AD0564B86}"/>
              </a:ext>
            </a:extLst>
          </p:cNvPr>
          <p:cNvSpPr txBox="1"/>
          <p:nvPr/>
        </p:nvSpPr>
        <p:spPr>
          <a:xfrm>
            <a:off x="6526737" y="3984172"/>
            <a:ext cx="3925202" cy="2057345"/>
          </a:xfrm>
          <a:prstGeom prst="rect">
            <a:avLst/>
          </a:prstGeom>
          <a:solidFill>
            <a:schemeClr val="accent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wrap="square" lIns="117208" tIns="58604" rIns="117208" bIns="58604" rtlCol="0">
            <a:spAutoFit/>
          </a:bodyPr>
          <a:lstStyle/>
          <a:p>
            <a:r>
              <a:rPr lang="en-US"/>
              <a:t>"Pasien datang mengeluh sakit dada, sesak napas, dan sakit kepala yang berkepanjangan .. Merokok 2 bungkus sehari .. Riwayat keluarga dengan penyakit jantung .. Telah mengalami gejala yang sama selama 12 jam terakhir ..."</a:t>
            </a:r>
            <a:endParaRPr lang="en-US" dirty="0"/>
          </a:p>
        </p:txBody>
      </p:sp>
      <p:graphicFrame>
        <p:nvGraphicFramePr>
          <p:cNvPr id="13" name="Table 12">
            <a:extLst>
              <a:ext uri="{FF2B5EF4-FFF2-40B4-BE49-F238E27FC236}">
                <a16:creationId xmlns:a16="http://schemas.microsoft.com/office/drawing/2014/main" id="{A6C0B32F-B204-8844-AA67-A1C30BA8452D}"/>
              </a:ext>
            </a:extLst>
          </p:cNvPr>
          <p:cNvGraphicFramePr>
            <a:graphicFrameLocks noGrp="1"/>
          </p:cNvGraphicFramePr>
          <p:nvPr>
            <p:extLst>
              <p:ext uri="{D42A27DB-BD31-4B8C-83A1-F6EECF244321}">
                <p14:modId xmlns:p14="http://schemas.microsoft.com/office/powerpoint/2010/main" val="1577650989"/>
              </p:ext>
            </p:extLst>
          </p:nvPr>
        </p:nvGraphicFramePr>
        <p:xfrm>
          <a:off x="1649980" y="3984172"/>
          <a:ext cx="4075406" cy="1920240"/>
        </p:xfrm>
        <a:graphic>
          <a:graphicData uri="http://schemas.openxmlformats.org/drawingml/2006/table">
            <a:tbl>
              <a:tblPr firstRow="1" bandRow="1">
                <a:tableStyleId>{69012ECD-51FC-41F1-AA8D-1B2483CD663E}</a:tableStyleId>
              </a:tblPr>
              <a:tblGrid>
                <a:gridCol w="2037703">
                  <a:extLst>
                    <a:ext uri="{9D8B030D-6E8A-4147-A177-3AD203B41FA5}">
                      <a16:colId xmlns:a16="http://schemas.microsoft.com/office/drawing/2014/main" val="20000"/>
                    </a:ext>
                  </a:extLst>
                </a:gridCol>
                <a:gridCol w="2037703">
                  <a:extLst>
                    <a:ext uri="{9D8B030D-6E8A-4147-A177-3AD203B41FA5}">
                      <a16:colId xmlns:a16="http://schemas.microsoft.com/office/drawing/2014/main" val="20001"/>
                    </a:ext>
                  </a:extLst>
                </a:gridCol>
              </a:tblGrid>
              <a:tr h="480060">
                <a:tc>
                  <a:txBody>
                    <a:bodyPr/>
                    <a:lstStyle/>
                    <a:p>
                      <a:r>
                        <a:rPr lang="en-US" sz="2000" dirty="0"/>
                        <a:t>Kolom</a:t>
                      </a:r>
                    </a:p>
                  </a:txBody>
                  <a:tcPr marT="54864" marB="54864">
                    <a:solidFill>
                      <a:schemeClr val="accent1">
                        <a:lumMod val="75000"/>
                      </a:schemeClr>
                    </a:solidFill>
                  </a:tcPr>
                </a:tc>
                <a:tc>
                  <a:txBody>
                    <a:bodyPr/>
                    <a:lstStyle/>
                    <a:p>
                      <a:r>
                        <a:rPr lang="en-US" sz="2000" dirty="0"/>
                        <a:t>Nilai</a:t>
                      </a:r>
                    </a:p>
                  </a:txBody>
                  <a:tcPr marT="54864" marB="54864">
                    <a:solidFill>
                      <a:schemeClr val="accent1">
                        <a:lumMod val="75000"/>
                      </a:schemeClr>
                    </a:solidFill>
                  </a:tcPr>
                </a:tc>
                <a:extLst>
                  <a:ext uri="{0D108BD9-81ED-4DB2-BD59-A6C34878D82A}">
                    <a16:rowId xmlns:a16="http://schemas.microsoft.com/office/drawing/2014/main" val="10000"/>
                  </a:ext>
                </a:extLst>
              </a:tr>
              <a:tr h="480060">
                <a:tc>
                  <a:txBody>
                    <a:bodyPr/>
                    <a:lstStyle/>
                    <a:p>
                      <a:r>
                        <a:rPr lang="en-US" sz="2000" dirty="0"/>
                        <a:t>Pasien</a:t>
                      </a:r>
                    </a:p>
                  </a:txBody>
                  <a:tcPr marT="54864" marB="54864"/>
                </a:tc>
                <a:tc>
                  <a:txBody>
                    <a:bodyPr/>
                    <a:lstStyle/>
                    <a:p>
                      <a:r>
                        <a:rPr lang="en-US" sz="2000"/>
                        <a:t>John Brown</a:t>
                      </a:r>
                      <a:endParaRPr lang="en-US" sz="2000" dirty="0"/>
                    </a:p>
                  </a:txBody>
                  <a:tcPr marT="54864" marB="54864"/>
                </a:tc>
                <a:extLst>
                  <a:ext uri="{0D108BD9-81ED-4DB2-BD59-A6C34878D82A}">
                    <a16:rowId xmlns:a16="http://schemas.microsoft.com/office/drawing/2014/main" val="10001"/>
                  </a:ext>
                </a:extLst>
              </a:tr>
              <a:tr h="480060">
                <a:tc>
                  <a:txBody>
                    <a:bodyPr/>
                    <a:lstStyle/>
                    <a:p>
                      <a:r>
                        <a:rPr lang="en-US" sz="2000"/>
                        <a:t>Tanggal Lahir</a:t>
                      </a:r>
                      <a:endParaRPr lang="en-US" sz="2000" dirty="0"/>
                    </a:p>
                  </a:txBody>
                  <a:tcPr marT="54864" marB="54864"/>
                </a:tc>
                <a:tc>
                  <a:txBody>
                    <a:bodyPr/>
                    <a:lstStyle/>
                    <a:p>
                      <a:r>
                        <a:rPr lang="en-US" sz="2000" dirty="0"/>
                        <a:t>12/07/1993</a:t>
                      </a:r>
                    </a:p>
                  </a:txBody>
                  <a:tcPr marT="54864" marB="54864"/>
                </a:tc>
                <a:extLst>
                  <a:ext uri="{0D108BD9-81ED-4DB2-BD59-A6C34878D82A}">
                    <a16:rowId xmlns:a16="http://schemas.microsoft.com/office/drawing/2014/main" val="10002"/>
                  </a:ext>
                </a:extLst>
              </a:tr>
              <a:tr h="480060">
                <a:tc>
                  <a:txBody>
                    <a:bodyPr/>
                    <a:lstStyle/>
                    <a:p>
                      <a:r>
                        <a:rPr lang="en-US" sz="2000"/>
                        <a:t>Tanggal Rawat</a:t>
                      </a:r>
                      <a:endParaRPr lang="en-US" sz="2000" dirty="0"/>
                    </a:p>
                  </a:txBody>
                  <a:tcPr marT="54864" marB="54864"/>
                </a:tc>
                <a:tc>
                  <a:txBody>
                    <a:bodyPr/>
                    <a:lstStyle/>
                    <a:p>
                      <a:r>
                        <a:rPr lang="en-US" sz="2000" dirty="0"/>
                        <a:t>02/03/2011</a:t>
                      </a:r>
                    </a:p>
                  </a:txBody>
                  <a:tcPr marT="54864" marB="5486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0792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Karakteristik data Terstruktur dan Tidak Terstruktur</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5" y="2366260"/>
            <a:ext cx="4419598"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75000"/>
                  </a:schemeClr>
                </a:solidFill>
                <a:latin typeface="Gotham Bold" panose="02000803030000020004" pitchFamily="2" charset="0"/>
              </a:rPr>
              <a:t>Data Terstruktur</a:t>
            </a:r>
            <a:endParaRPr lang="id-ID" dirty="0">
              <a:solidFill>
                <a:schemeClr val="accent1">
                  <a:lumMod val="75000"/>
                </a:schemeClr>
              </a:solidFill>
              <a:latin typeface="Gotham Bold" panose="02000803030000020004" pitchFamily="2" charset="0"/>
            </a:endParaRPr>
          </a:p>
          <a:p>
            <a:pPr>
              <a:buFont typeface="Arial" panose="020B0604020202020204" pitchFamily="34" charset="0"/>
              <a:buChar char="•"/>
            </a:pPr>
            <a:r>
              <a:rPr lang="id-ID" sz="1600" dirty="0"/>
              <a:t>Konten yang terdefinisi dengan baik</a:t>
            </a:r>
          </a:p>
          <a:p>
            <a:pPr>
              <a:buFont typeface="Arial" panose="020B0604020202020204" pitchFamily="34" charset="0"/>
              <a:buChar char="•"/>
            </a:pPr>
            <a:r>
              <a:rPr lang="id-ID" sz="1600" dirty="0"/>
              <a:t>Mudah dipahami</a:t>
            </a:r>
          </a:p>
          <a:p>
            <a:pPr>
              <a:buFont typeface="Arial" panose="020B0604020202020204" pitchFamily="34" charset="0"/>
              <a:buChar char="•"/>
            </a:pPr>
            <a:r>
              <a:rPr lang="id-ID" sz="1600" dirty="0"/>
              <a:t>Disimpan dalam RDBMS</a:t>
            </a:r>
          </a:p>
          <a:p>
            <a:pPr>
              <a:buFont typeface="Arial" panose="020B0604020202020204" pitchFamily="34" charset="0"/>
              <a:buChar char="•"/>
            </a:pPr>
            <a:r>
              <a:rPr lang="id-ID" sz="1600" dirty="0"/>
              <a:t>Mudah dimasukkan, disimpan, dan dianalisis</a:t>
            </a:r>
          </a:p>
          <a:p>
            <a:pPr>
              <a:buFont typeface="Arial" panose="020B0604020202020204" pitchFamily="34" charset="0"/>
              <a:buChar char="•"/>
            </a:pPr>
            <a:r>
              <a:rPr lang="id-ID" sz="1600" dirty="0"/>
              <a:t>Contoh: data dalam tabel basis data (data pelanggan, data penjualan, data sensor)</a:t>
            </a:r>
            <a:endParaRPr lang="en-US" sz="1600" dirty="0"/>
          </a:p>
        </p:txBody>
      </p:sp>
      <p:sp>
        <p:nvSpPr>
          <p:cNvPr id="15" name="Content Placeholder 2">
            <a:extLst>
              <a:ext uri="{FF2B5EF4-FFF2-40B4-BE49-F238E27FC236}">
                <a16:creationId xmlns:a16="http://schemas.microsoft.com/office/drawing/2014/main" id="{F9030555-2D4E-C84A-955D-C20426EAD140}"/>
              </a:ext>
            </a:extLst>
          </p:cNvPr>
          <p:cNvSpPr>
            <a:spLocks noGrp="1"/>
          </p:cNvSpPr>
          <p:nvPr>
            <p:ph idx="1"/>
          </p:nvPr>
        </p:nvSpPr>
        <p:spPr>
          <a:xfrm>
            <a:off x="6436165" y="2366259"/>
            <a:ext cx="4594033" cy="3762649"/>
          </a:xfrm>
        </p:spPr>
        <p:txBody>
          <a:bodyPr/>
          <a:lstStyle/>
          <a:p>
            <a:pPr marL="0" indent="0">
              <a:buNone/>
            </a:pPr>
            <a:r>
              <a:rPr lang="en-US" sz="2000" dirty="0">
                <a:solidFill>
                  <a:schemeClr val="accent1">
                    <a:lumMod val="75000"/>
                  </a:schemeClr>
                </a:solidFill>
                <a:latin typeface="Gotham Bold" panose="02000803030000020004" pitchFamily="2" charset="0"/>
              </a:rPr>
              <a:t>Data Tidak Terstruktur</a:t>
            </a:r>
            <a:endParaRPr lang="id-ID" dirty="0">
              <a:solidFill>
                <a:schemeClr val="accent1">
                  <a:lumMod val="75000"/>
                </a:schemeClr>
              </a:solidFill>
              <a:latin typeface="Gotham Bold" panose="02000803030000020004" pitchFamily="2" charset="0"/>
            </a:endParaRPr>
          </a:p>
          <a:p>
            <a:pPr marL="463550" indent="-463550"/>
            <a:r>
              <a:rPr lang="id-ID" sz="1600" dirty="0"/>
              <a:t>Struktur tidak jelas</a:t>
            </a:r>
          </a:p>
          <a:p>
            <a:pPr marL="463550" indent="-463550"/>
            <a:r>
              <a:rPr lang="id-ID" sz="1600" dirty="0"/>
              <a:t>Harus Memproses data agar dapat dimengerti</a:t>
            </a:r>
          </a:p>
          <a:p>
            <a:pPr marL="463550" indent="-463550"/>
            <a:r>
              <a:rPr lang="id-ID" sz="1600" dirty="0"/>
              <a:t>RDBMS bukan tempat yang baik untuk menyimpan data</a:t>
            </a:r>
          </a:p>
          <a:p>
            <a:pPr marL="463550" indent="-463550"/>
            <a:r>
              <a:rPr lang="id-ID" sz="1600" dirty="0"/>
              <a:t>Sulit dan mahal untuk dianalisis</a:t>
            </a:r>
          </a:p>
          <a:p>
            <a:pPr marL="463550" indent="-463550"/>
            <a:r>
              <a:rPr lang="id-ID" sz="1600" dirty="0"/>
              <a:t>Contoh: email, video, audio, halaman web, umpan media sosial, presentasi</a:t>
            </a:r>
            <a:endParaRPr lang="en-US" sz="2400" dirty="0"/>
          </a:p>
        </p:txBody>
      </p:sp>
    </p:spTree>
    <p:extLst>
      <p:ext uri="{BB962C8B-B14F-4D97-AF65-F5344CB8AC3E}">
        <p14:creationId xmlns:p14="http://schemas.microsoft.com/office/powerpoint/2010/main" val="1435325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Peluang dalam Big Data</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4" y="2366260"/>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id-ID" sz="1600" dirty="0"/>
              <a:t>Menemukan pola baru (tersembunyi) dari data dengan skala besar</a:t>
            </a:r>
          </a:p>
          <a:p>
            <a:pPr>
              <a:buFont typeface="Arial" panose="020B0604020202020204" pitchFamily="34" charset="0"/>
              <a:buChar char="•"/>
            </a:pPr>
            <a:r>
              <a:rPr lang="id-ID" sz="1600" dirty="0"/>
              <a:t>Menyajikan informasi dari data dalam bentuk granular (mikro)</a:t>
            </a:r>
          </a:p>
          <a:p>
            <a:pPr>
              <a:buFont typeface="Arial" panose="020B0604020202020204" pitchFamily="34" charset="0"/>
              <a:buChar char="•"/>
            </a:pPr>
            <a:r>
              <a:rPr lang="id-ID" sz="1600" dirty="0"/>
              <a:t>Memberikan proses yang relatif cepat dan murah</a:t>
            </a:r>
          </a:p>
          <a:p>
            <a:pPr>
              <a:buFont typeface="Arial" panose="020B0604020202020204" pitchFamily="34" charset="0"/>
              <a:buChar char="•"/>
            </a:pPr>
            <a:r>
              <a:rPr lang="id-ID" sz="1600" dirty="0"/>
              <a:t>Perilaku pemodelan yang mengarah pada analisis prediktif</a:t>
            </a:r>
          </a:p>
          <a:p>
            <a:pPr>
              <a:buFont typeface="Arial" panose="020B0604020202020204" pitchFamily="34" charset="0"/>
              <a:buChar char="•"/>
            </a:pPr>
            <a:r>
              <a:rPr lang="id-ID" sz="1600" dirty="0"/>
              <a:t>Metode pelengkap untuk pengolahan data konvensional</a:t>
            </a:r>
          </a:p>
          <a:p>
            <a:pPr>
              <a:buFont typeface="Arial" panose="020B0604020202020204" pitchFamily="34" charset="0"/>
              <a:buChar char="•"/>
            </a:pPr>
            <a:r>
              <a:rPr lang="id-ID" sz="1600" dirty="0"/>
              <a:t>Memenuhi kebutuhan analitik waktu nyata</a:t>
            </a:r>
          </a:p>
          <a:p>
            <a:pPr>
              <a:buFont typeface="Arial" panose="020B0604020202020204" pitchFamily="34" charset="0"/>
              <a:buChar char="•"/>
            </a:pPr>
            <a:r>
              <a:rPr lang="id-ID" sz="1600" dirty="0"/>
              <a:t>Simulasi suatu kejadian dan Optimasi pemecahan masalah</a:t>
            </a:r>
            <a:endParaRPr lang="en-US" sz="1600" dirty="0"/>
          </a:p>
        </p:txBody>
      </p:sp>
    </p:spTree>
    <p:extLst>
      <p:ext uri="{BB962C8B-B14F-4D97-AF65-F5344CB8AC3E}">
        <p14:creationId xmlns:p14="http://schemas.microsoft.com/office/powerpoint/2010/main" val="1668898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Tantangan dalam Big Data</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4" y="2366260"/>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id-ID" sz="1600" dirty="0"/>
              <a:t>Privasi data (masalah etika)</a:t>
            </a:r>
          </a:p>
          <a:p>
            <a:pPr>
              <a:buFont typeface="Arial" panose="020B0604020202020204" pitchFamily="34" charset="0"/>
              <a:buChar char="•"/>
            </a:pPr>
            <a:r>
              <a:rPr lang="id-ID" sz="1600" dirty="0"/>
              <a:t>Memilih algoritma yang sesuai berdasarkan karakteristik data (tipe) =&gt; Metode Pembelajaran Mesin dan kematangan evaluasi</a:t>
            </a:r>
          </a:p>
          <a:p>
            <a:pPr>
              <a:buFont typeface="Arial" panose="020B0604020202020204" pitchFamily="34" charset="0"/>
              <a:buChar char="•"/>
            </a:pPr>
            <a:r>
              <a:rPr lang="id-ID" sz="1600" dirty="0"/>
              <a:t>Menemukan keseimbangan yang tepat antara kecepatan dan ketepatan dalam pembentukan model</a:t>
            </a:r>
          </a:p>
          <a:p>
            <a:pPr>
              <a:buFont typeface="Arial" panose="020B0604020202020204" pitchFamily="34" charset="0"/>
              <a:buChar char="•"/>
            </a:pPr>
            <a:r>
              <a:rPr lang="id-ID" sz="1600" dirty="0"/>
              <a:t>Menggabungkan pertanyaan dan hipotesis ilmiah pada penelitian terdahulu dengan metode analisis terbaru</a:t>
            </a:r>
          </a:p>
          <a:p>
            <a:pPr>
              <a:buFont typeface="Arial" panose="020B0604020202020204" pitchFamily="34" charset="0"/>
              <a:buChar char="•"/>
            </a:pPr>
            <a:r>
              <a:rPr lang="id-ID" sz="1600" dirty="0"/>
              <a:t>Kualitas data + biaya + keamanan kadang tidak seimbang dengan manfaat yang didapatkan</a:t>
            </a:r>
          </a:p>
          <a:p>
            <a:pPr>
              <a:buFont typeface="Arial" panose="020B0604020202020204" pitchFamily="34" charset="0"/>
              <a:buChar char="•"/>
            </a:pPr>
            <a:r>
              <a:rPr lang="id-ID" sz="1600" dirty="0"/>
              <a:t>Kesulitan dalam menemukan talenta yang tepat</a:t>
            </a:r>
            <a:endParaRPr lang="en-US" sz="1600" dirty="0"/>
          </a:p>
        </p:txBody>
      </p:sp>
    </p:spTree>
    <p:extLst>
      <p:ext uri="{BB962C8B-B14F-4D97-AF65-F5344CB8AC3E}">
        <p14:creationId xmlns:p14="http://schemas.microsoft.com/office/powerpoint/2010/main" val="2677653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Implementasi Big Data di sektor Industri</a:t>
            </a:r>
            <a:br>
              <a:rPr lang="en-US" sz="3200" b="1">
                <a:solidFill>
                  <a:srgbClr val="004483"/>
                </a:solidFill>
                <a:latin typeface="Poppins" panose="00000500000000000000" pitchFamily="50" charset="0"/>
                <a:cs typeface="Poppins" panose="00000500000000000000" pitchFamily="50" charset="0"/>
              </a:rPr>
            </a:br>
            <a:r>
              <a:rPr lang="en-US" sz="2800">
                <a:solidFill>
                  <a:srgbClr val="004483"/>
                </a:solidFill>
                <a:latin typeface="Poppins" panose="00000500000000000000" pitchFamily="50" charset="0"/>
                <a:cs typeface="Poppins" panose="00000500000000000000" pitchFamily="50" charset="0"/>
              </a:rPr>
              <a:t>Komunikasi dan Media</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4" y="2366260"/>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id-ID" sz="1600" dirty="0"/>
              <a:t>Analisis big data akan bisa digunakan untuk pelaporan real-time dari kejadian yang ada di seluruh dunia  lewat berbagai macam platform sekaligus mulai dari mobile, laman daring dan televisi. </a:t>
            </a:r>
          </a:p>
          <a:p>
            <a:pPr algn="just">
              <a:buFont typeface="Arial" panose="020B0604020202020204" pitchFamily="34" charset="0"/>
              <a:buChar char="•"/>
            </a:pPr>
            <a:r>
              <a:rPr lang="id-ID" sz="1600" dirty="0"/>
              <a:t>Industri musik pun menjadi bagian dari media. Dengan menggunakan analisis big data ini bisa dijadikan sebagai antisipasi dan membaca tren yang berhubungan dengan tipe suara yang digandrungi oleh pendengar.</a:t>
            </a:r>
            <a:endParaRPr lang="en-US" sz="1600" dirty="0"/>
          </a:p>
        </p:txBody>
      </p:sp>
      <p:pic>
        <p:nvPicPr>
          <p:cNvPr id="2" name="Picture 1">
            <a:extLst>
              <a:ext uri="{FF2B5EF4-FFF2-40B4-BE49-F238E27FC236}">
                <a16:creationId xmlns:a16="http://schemas.microsoft.com/office/drawing/2014/main" id="{8750F8AF-4B42-F04F-A82B-FA237B217866}"/>
              </a:ext>
            </a:extLst>
          </p:cNvPr>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723506" y="3689350"/>
            <a:ext cx="4128097" cy="3015446"/>
          </a:xfrm>
          <a:prstGeom prst="rect">
            <a:avLst/>
          </a:prstGeom>
        </p:spPr>
      </p:pic>
    </p:spTree>
    <p:extLst>
      <p:ext uri="{BB962C8B-B14F-4D97-AF65-F5344CB8AC3E}">
        <p14:creationId xmlns:p14="http://schemas.microsoft.com/office/powerpoint/2010/main" val="4151801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Implementasi Big Data di sektor Industri</a:t>
            </a:r>
            <a:br>
              <a:rPr lang="en-US" sz="3200" b="1">
                <a:solidFill>
                  <a:srgbClr val="004483"/>
                </a:solidFill>
                <a:latin typeface="Poppins" panose="00000500000000000000" pitchFamily="50" charset="0"/>
                <a:cs typeface="Poppins" panose="00000500000000000000" pitchFamily="50" charset="0"/>
              </a:rPr>
            </a:br>
            <a:r>
              <a:rPr lang="en-US" sz="2800">
                <a:solidFill>
                  <a:srgbClr val="004483"/>
                </a:solidFill>
                <a:latin typeface="Poppins" panose="00000500000000000000" pitchFamily="50" charset="0"/>
                <a:cs typeface="Poppins" panose="00000500000000000000" pitchFamily="50" charset="0"/>
              </a:rPr>
              <a:t>Perbankan dan Sekuritas</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4" y="2366260"/>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ID"/>
              <a:t>Analisis big data akan memonitor pasar finansial  lewat monitor aktivitas jaringan dan bahasa prosesor untuk mengurangi kecurangan dalam transaksi. </a:t>
            </a:r>
          </a:p>
          <a:p>
            <a:pPr algn="just">
              <a:buFont typeface="Arial" panose="020B0604020202020204" pitchFamily="34" charset="0"/>
              <a:buChar char="•"/>
            </a:pPr>
            <a:r>
              <a:rPr lang="en-ID"/>
              <a:t>Nilai tukar dan juga komisi trading akan menggunakan analisis agar tidak ada trading illegal yang terjadi dalam monitor pasar modal.</a:t>
            </a:r>
            <a:endParaRPr lang="en-US" sz="1600" dirty="0"/>
          </a:p>
        </p:txBody>
      </p:sp>
      <p:pic>
        <p:nvPicPr>
          <p:cNvPr id="3" name="Picture 2">
            <a:extLst>
              <a:ext uri="{FF2B5EF4-FFF2-40B4-BE49-F238E27FC236}">
                <a16:creationId xmlns:a16="http://schemas.microsoft.com/office/drawing/2014/main" id="{7AD19005-78E1-2042-BE31-804994B73B55}"/>
              </a:ext>
            </a:extLst>
          </p:cNvPr>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78304" y="3919427"/>
            <a:ext cx="2994985" cy="2682712"/>
          </a:xfrm>
          <a:prstGeom prst="rect">
            <a:avLst/>
          </a:prstGeom>
        </p:spPr>
      </p:pic>
    </p:spTree>
    <p:extLst>
      <p:ext uri="{BB962C8B-B14F-4D97-AF65-F5344CB8AC3E}">
        <p14:creationId xmlns:p14="http://schemas.microsoft.com/office/powerpoint/2010/main" val="1501189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Latar Belakang</a:t>
            </a:r>
          </a:p>
        </p:txBody>
      </p:sp>
      <p:sp>
        <p:nvSpPr>
          <p:cNvPr id="9" name="Content Placeholder 8">
            <a:extLst>
              <a:ext uri="{FF2B5EF4-FFF2-40B4-BE49-F238E27FC236}">
                <a16:creationId xmlns:a16="http://schemas.microsoft.com/office/drawing/2014/main" id="{8C8FC071-8C18-4C04-A387-EBB8CCB819E4}"/>
              </a:ext>
            </a:extLst>
          </p:cNvPr>
          <p:cNvSpPr>
            <a:spLocks noGrp="1"/>
          </p:cNvSpPr>
          <p:nvPr>
            <p:ph idx="1"/>
          </p:nvPr>
        </p:nvSpPr>
        <p:spPr>
          <a:xfrm>
            <a:off x="1119116" y="2001078"/>
            <a:ext cx="5403244" cy="4175884"/>
          </a:xfrm>
        </p:spPr>
        <p:txBody>
          <a:bodyPr>
            <a:normAutofit/>
          </a:bodyPr>
          <a:lstStyle/>
          <a:p>
            <a:pPr marL="407988" indent="-387350"/>
            <a:r>
              <a:rPr lang="en-US" sz="1800"/>
              <a:t>Faktor media sosial dan teknologi internet</a:t>
            </a:r>
          </a:p>
          <a:p>
            <a:pPr marL="407988" indent="-387350"/>
            <a:r>
              <a:rPr lang="en-US" sz="1800"/>
              <a:t>Data yang diproduksi oleh manusia (User Generated Content)</a:t>
            </a:r>
          </a:p>
          <a:p>
            <a:pPr marL="407988" indent="-387350"/>
            <a:r>
              <a:rPr lang="en-US" sz="1800"/>
              <a:t>Data yang diproduksi mesin (Internet of Things)</a:t>
            </a:r>
          </a:p>
          <a:p>
            <a:pPr marL="407988" indent="-387350"/>
            <a:r>
              <a:rPr lang="en-US" sz="1800"/>
              <a:t>Daya komputasi dengan biaya yang lebih murah dan perkembangan metodologi dalam melakukan pengolahan data</a:t>
            </a:r>
            <a:endParaRPr lang="en-US" sz="1800" dirty="0"/>
          </a:p>
        </p:txBody>
      </p:sp>
      <p:pic>
        <p:nvPicPr>
          <p:cNvPr id="10" name="Content Placeholder 2">
            <a:extLst>
              <a:ext uri="{FF2B5EF4-FFF2-40B4-BE49-F238E27FC236}">
                <a16:creationId xmlns:a16="http://schemas.microsoft.com/office/drawing/2014/main" id="{BC4BF3AF-DA85-114C-9DC1-0EF20DD657A1}"/>
              </a:ext>
            </a:extLst>
          </p:cNvPr>
          <p:cNvPicPr>
            <a:picLocks noChangeAspect="1"/>
          </p:cNvPicPr>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646263" y="1717576"/>
            <a:ext cx="4575914" cy="35836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Implementasi Big Data di sektor Industri</a:t>
            </a:r>
            <a:br>
              <a:rPr lang="en-US" sz="3200" b="1">
                <a:solidFill>
                  <a:srgbClr val="004483"/>
                </a:solidFill>
                <a:latin typeface="Poppins" panose="00000500000000000000" pitchFamily="50" charset="0"/>
                <a:cs typeface="Poppins" panose="00000500000000000000" pitchFamily="50" charset="0"/>
              </a:rPr>
            </a:br>
            <a:r>
              <a:rPr lang="en-US" sz="2800">
                <a:solidFill>
                  <a:srgbClr val="004483"/>
                </a:solidFill>
                <a:latin typeface="Poppins" panose="00000500000000000000" pitchFamily="50" charset="0"/>
                <a:cs typeface="Poppins" panose="00000500000000000000" pitchFamily="50" charset="0"/>
              </a:rPr>
              <a:t>Kesehatan</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4" y="2366260"/>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ID" sz="1600"/>
              <a:t>Sektor kesehatan juga memerlukan big data dimana tugasnya untuk mengumpulkan kesehatan publik agar bisa digunakan respons tentang masalah kesehatan secara lebih cepat. </a:t>
            </a:r>
          </a:p>
          <a:p>
            <a:pPr algn="just">
              <a:buFont typeface="Arial" panose="020B0604020202020204" pitchFamily="34" charset="0"/>
              <a:buChar char="•"/>
            </a:pPr>
            <a:r>
              <a:rPr lang="en-ID" sz="1600"/>
              <a:t>Big data analis juga dipakai sebagai identifikasi lebih dini penyebaran virus maupun penyakit baru seperti covid-19. </a:t>
            </a:r>
          </a:p>
          <a:p>
            <a:pPr algn="just">
              <a:buFont typeface="Arial" panose="020B0604020202020204" pitchFamily="34" charset="0"/>
              <a:buChar char="•"/>
            </a:pPr>
            <a:r>
              <a:rPr lang="en-ID" sz="1600"/>
              <a:t>Mengetahui kapan penyakit banyak muncul misalnya saja bisa tahu kapan virus demam berdarah paling sering muncul dan menyerang masyarakat sehingga bisa dilakukan penanganan dan antisipasi lebih dini. (Early warning system)</a:t>
            </a:r>
            <a:endParaRPr lang="en-US" sz="1200" dirty="0"/>
          </a:p>
        </p:txBody>
      </p:sp>
      <p:pic>
        <p:nvPicPr>
          <p:cNvPr id="4" name="Picture 3">
            <a:extLst>
              <a:ext uri="{FF2B5EF4-FFF2-40B4-BE49-F238E27FC236}">
                <a16:creationId xmlns:a16="http://schemas.microsoft.com/office/drawing/2014/main" id="{06465881-A689-694F-8B71-CE29AD92CA32}"/>
              </a:ext>
            </a:extLst>
          </p:cNvPr>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553302" y="3606800"/>
            <a:ext cx="3251200" cy="3251200"/>
          </a:xfrm>
          <a:prstGeom prst="rect">
            <a:avLst/>
          </a:prstGeom>
        </p:spPr>
      </p:pic>
    </p:spTree>
    <p:extLst>
      <p:ext uri="{BB962C8B-B14F-4D97-AF65-F5344CB8AC3E}">
        <p14:creationId xmlns:p14="http://schemas.microsoft.com/office/powerpoint/2010/main" val="1623970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Implementasi Big Data di sektor Industri</a:t>
            </a:r>
            <a:br>
              <a:rPr lang="en-US" sz="3200" b="1">
                <a:solidFill>
                  <a:srgbClr val="004483"/>
                </a:solidFill>
                <a:latin typeface="Poppins" panose="00000500000000000000" pitchFamily="50" charset="0"/>
                <a:cs typeface="Poppins" panose="00000500000000000000" pitchFamily="50" charset="0"/>
              </a:rPr>
            </a:br>
            <a:r>
              <a:rPr lang="en-US" sz="2800">
                <a:solidFill>
                  <a:srgbClr val="004483"/>
                </a:solidFill>
                <a:latin typeface="Poppins" panose="00000500000000000000" pitchFamily="50" charset="0"/>
                <a:cs typeface="Poppins" panose="00000500000000000000" pitchFamily="50" charset="0"/>
              </a:rPr>
              <a:t>Kesehatan</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41374" y="2366260"/>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ID" sz="1600"/>
              <a:t>Sektor kesehatan juga memerlukan big data dimana tugasnya untuk mengumpulkan kesehatan publik agar bisa digunakan respons tentang masalah kesehatan secara lebih cepat. </a:t>
            </a:r>
          </a:p>
          <a:p>
            <a:pPr algn="just">
              <a:buFont typeface="Arial" panose="020B0604020202020204" pitchFamily="34" charset="0"/>
              <a:buChar char="•"/>
            </a:pPr>
            <a:r>
              <a:rPr lang="en-ID" sz="1600"/>
              <a:t>Big data analis juga dipakai sebagai identifikasi lebih dini penyebaran virus maupun penyakit baru seperti covid-19. </a:t>
            </a:r>
          </a:p>
          <a:p>
            <a:pPr algn="just">
              <a:buFont typeface="Arial" panose="020B0604020202020204" pitchFamily="34" charset="0"/>
              <a:buChar char="•"/>
            </a:pPr>
            <a:r>
              <a:rPr lang="en-ID" sz="1600"/>
              <a:t>Mengetahui kapan penyakit banyak muncul misalnya saja bisa tahu kapan virus demam berdarah paling sering muncul dan menyerang masyarakat sehingga bisa dilakukan penanganan dan antisipasi lebih dini. (Early warning system)</a:t>
            </a:r>
            <a:endParaRPr lang="en-US" sz="1200" dirty="0"/>
          </a:p>
        </p:txBody>
      </p:sp>
      <p:pic>
        <p:nvPicPr>
          <p:cNvPr id="4" name="Picture 3">
            <a:extLst>
              <a:ext uri="{FF2B5EF4-FFF2-40B4-BE49-F238E27FC236}">
                <a16:creationId xmlns:a16="http://schemas.microsoft.com/office/drawing/2014/main" id="{06465881-A689-694F-8B71-CE29AD92CA32}"/>
              </a:ext>
            </a:extLst>
          </p:cNvPr>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553302" y="3606800"/>
            <a:ext cx="3251200" cy="3251200"/>
          </a:xfrm>
          <a:prstGeom prst="rect">
            <a:avLst/>
          </a:prstGeom>
        </p:spPr>
      </p:pic>
    </p:spTree>
    <p:extLst>
      <p:ext uri="{BB962C8B-B14F-4D97-AF65-F5344CB8AC3E}">
        <p14:creationId xmlns:p14="http://schemas.microsoft.com/office/powerpoint/2010/main" val="2505945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Implementasi Big Data di sektor Industri</a:t>
            </a:r>
            <a:br>
              <a:rPr lang="en-US" sz="3200" b="1">
                <a:solidFill>
                  <a:srgbClr val="004483"/>
                </a:solidFill>
                <a:latin typeface="Poppins" panose="00000500000000000000" pitchFamily="50" charset="0"/>
                <a:cs typeface="Poppins" panose="00000500000000000000" pitchFamily="50" charset="0"/>
              </a:rPr>
            </a:br>
            <a:r>
              <a:rPr lang="en-US" sz="2800">
                <a:solidFill>
                  <a:srgbClr val="004483"/>
                </a:solidFill>
                <a:latin typeface="Poppins" panose="00000500000000000000" pitchFamily="50" charset="0"/>
                <a:cs typeface="Poppins" panose="00000500000000000000" pitchFamily="50" charset="0"/>
              </a:rPr>
              <a:t>Pendidikan</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119116" y="2048429"/>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Arial" panose="020B0604020202020204" pitchFamily="34" charset="0"/>
              <a:buChar char="•"/>
            </a:pPr>
            <a:r>
              <a:rPr lang="en-ID" sz="1800"/>
              <a:t>Pendidikan juga memerlukan analisis big data dimana digunakan untuk memperbarui dan juga meningkatkan khasanah literatur dalam berbagai cabang keilmuan yang saat ini semakin cepat berkembang. </a:t>
            </a:r>
          </a:p>
          <a:p>
            <a:pPr fontAlgn="base">
              <a:buFont typeface="Arial" panose="020B0604020202020204" pitchFamily="34" charset="0"/>
              <a:buChar char="•"/>
            </a:pPr>
            <a:r>
              <a:rPr lang="en-ID" sz="1800"/>
              <a:t>Pendidik yang juga dipersenjatai dengan wawasan berbasis data ini akan mampu membawa perubahan yang signifikan dalam sistem sekolah, siswa maupun kurikulum pendidikan. </a:t>
            </a:r>
          </a:p>
          <a:p>
            <a:pPr fontAlgn="base">
              <a:buFont typeface="Arial" panose="020B0604020202020204" pitchFamily="34" charset="0"/>
              <a:buChar char="•"/>
            </a:pPr>
            <a:r>
              <a:rPr lang="en-ID" sz="1800"/>
              <a:t>Analisis big data bisa mengidentifikasi siswa yang berisiko, memastikan siswa membuat kemajuan yang baik, menerapkan sistem di sekolah yang lebih baik untuk evaluasi, dan mampu mendukung kinerja guru maupun kepala sekolah.</a:t>
            </a:r>
          </a:p>
        </p:txBody>
      </p:sp>
      <p:pic>
        <p:nvPicPr>
          <p:cNvPr id="2" name="Picture 1">
            <a:extLst>
              <a:ext uri="{FF2B5EF4-FFF2-40B4-BE49-F238E27FC236}">
                <a16:creationId xmlns:a16="http://schemas.microsoft.com/office/drawing/2014/main" id="{FEF44949-BC73-1D4A-8B4D-33029E6EB4D7}"/>
              </a:ext>
            </a:extLst>
          </p:cNvPr>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630349" y="3606800"/>
            <a:ext cx="3251200" cy="3251200"/>
          </a:xfrm>
          <a:prstGeom prst="rect">
            <a:avLst/>
          </a:prstGeom>
        </p:spPr>
      </p:pic>
    </p:spTree>
    <p:extLst>
      <p:ext uri="{BB962C8B-B14F-4D97-AF65-F5344CB8AC3E}">
        <p14:creationId xmlns:p14="http://schemas.microsoft.com/office/powerpoint/2010/main" val="276604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Implementasi Big Data di sektor Industri</a:t>
            </a:r>
            <a:br>
              <a:rPr lang="en-US" sz="3200" b="1">
                <a:solidFill>
                  <a:srgbClr val="004483"/>
                </a:solidFill>
                <a:latin typeface="Poppins" panose="00000500000000000000" pitchFamily="50" charset="0"/>
                <a:cs typeface="Poppins" panose="00000500000000000000" pitchFamily="50" charset="0"/>
              </a:rPr>
            </a:br>
            <a:r>
              <a:rPr lang="en-US" sz="2800">
                <a:solidFill>
                  <a:srgbClr val="004483"/>
                </a:solidFill>
                <a:latin typeface="Poppins" panose="00000500000000000000" pitchFamily="50" charset="0"/>
                <a:cs typeface="Poppins" panose="00000500000000000000" pitchFamily="50" charset="0"/>
              </a:rPr>
              <a:t>Manufaktur</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119116" y="2048429"/>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Arial" panose="020B0604020202020204" pitchFamily="34" charset="0"/>
              <a:buChar char="•"/>
            </a:pPr>
            <a:r>
              <a:rPr lang="en-ID"/>
              <a:t>Dengan berbekal pengetahuan yang diperoleh dari big data produsen akan bisa meningkatkan kualitas dan output </a:t>
            </a:r>
          </a:p>
          <a:p>
            <a:pPr fontAlgn="base">
              <a:buFont typeface="Arial" panose="020B0604020202020204" pitchFamily="34" charset="0"/>
              <a:buChar char="•"/>
            </a:pPr>
            <a:r>
              <a:rPr lang="en-ID"/>
              <a:t>Meminimalkan pemborosan bisnis, mempercepat proses bisnis yang menjadi kunci di dalam pasar yang sangat kompetitif.</a:t>
            </a:r>
          </a:p>
          <a:p>
            <a:pPr fontAlgn="base">
              <a:buFont typeface="Arial" panose="020B0604020202020204" pitchFamily="34" charset="0"/>
              <a:buChar char="•"/>
            </a:pPr>
            <a:r>
              <a:rPr lang="en-ID"/>
              <a:t>Semakin banyak produsen yang memanfaatkan analisis big data juga membuat penyelesaian masalah dan juga pengambilan keputusan di dalam bisnis semakin cepat pula.</a:t>
            </a:r>
          </a:p>
        </p:txBody>
      </p:sp>
      <p:pic>
        <p:nvPicPr>
          <p:cNvPr id="4" name="Picture 3">
            <a:extLst>
              <a:ext uri="{FF2B5EF4-FFF2-40B4-BE49-F238E27FC236}">
                <a16:creationId xmlns:a16="http://schemas.microsoft.com/office/drawing/2014/main" id="{A68DB3E9-CE68-9843-84C0-722E1A303479}"/>
              </a:ext>
            </a:extLst>
          </p:cNvPr>
          <p:cNvPicPr>
            <a:picLocks noChangeAspect="1"/>
          </p:cNvPicPr>
          <p:nvPr/>
        </p:nvPicPr>
        <p:blipFill>
          <a:blip r:embed="rId3">
            <a:duotone>
              <a:schemeClr val="accent5">
                <a:shade val="45000"/>
                <a:satMod val="135000"/>
              </a:schemeClr>
              <a:prstClr val="white"/>
            </a:duotone>
          </a:blip>
          <a:stretch>
            <a:fillRect/>
          </a:stretch>
        </p:blipFill>
        <p:spPr>
          <a:xfrm>
            <a:off x="6157074" y="3657009"/>
            <a:ext cx="5428501" cy="3583659"/>
          </a:xfrm>
          <a:prstGeom prst="rect">
            <a:avLst/>
          </a:prstGeom>
        </p:spPr>
      </p:pic>
    </p:spTree>
    <p:extLst>
      <p:ext uri="{BB962C8B-B14F-4D97-AF65-F5344CB8AC3E}">
        <p14:creationId xmlns:p14="http://schemas.microsoft.com/office/powerpoint/2010/main" val="3435441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Big Data Trends di Tahun 2020</a:t>
            </a:r>
            <a:endParaRPr lang="en-US" sz="3200">
              <a:solidFill>
                <a:srgbClr val="004483"/>
              </a:solidFill>
              <a:latin typeface="Poppins" panose="00000500000000000000" pitchFamily="50" charset="0"/>
              <a:cs typeface="Poppins" panose="00000500000000000000" pitchFamily="50" charset="0"/>
            </a:endParaRPr>
          </a:p>
        </p:txBody>
      </p:sp>
      <p:sp>
        <p:nvSpPr>
          <p:cNvPr id="14" name="Content Placeholder 2">
            <a:extLst>
              <a:ext uri="{FF2B5EF4-FFF2-40B4-BE49-F238E27FC236}">
                <a16:creationId xmlns:a16="http://schemas.microsoft.com/office/drawing/2014/main" id="{C98CAE59-F499-114E-9003-82102BEC7E8F}"/>
              </a:ext>
            </a:extLst>
          </p:cNvPr>
          <p:cNvSpPr txBox="1">
            <a:spLocks/>
          </p:cNvSpPr>
          <p:nvPr/>
        </p:nvSpPr>
        <p:spPr>
          <a:xfrm>
            <a:off x="1453313" y="1887795"/>
            <a:ext cx="7511233"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id-ID" sz="1600" dirty="0"/>
              <a:t>Artificial Intelligence</a:t>
            </a:r>
          </a:p>
          <a:p>
            <a:pPr>
              <a:buFont typeface="Arial" panose="020B0604020202020204" pitchFamily="34" charset="0"/>
              <a:buChar char="•"/>
            </a:pPr>
            <a:r>
              <a:rPr lang="id-ID" sz="1600" dirty="0"/>
              <a:t>Keberlanjutan dari Pengembangan Machine Learning</a:t>
            </a:r>
          </a:p>
          <a:p>
            <a:pPr>
              <a:buFont typeface="Arial" panose="020B0604020202020204" pitchFamily="34" charset="0"/>
              <a:buChar char="•"/>
            </a:pPr>
            <a:r>
              <a:rPr lang="id-ID" sz="1600" dirty="0"/>
              <a:t>Pengembangan Continuous Intelligence</a:t>
            </a:r>
          </a:p>
          <a:p>
            <a:pPr>
              <a:buFont typeface="Arial" panose="020B0604020202020204" pitchFamily="34" charset="0"/>
              <a:buChar char="•"/>
            </a:pPr>
            <a:r>
              <a:rPr lang="id-ID" sz="1600" dirty="0"/>
              <a:t>Augmented Analytics</a:t>
            </a:r>
          </a:p>
          <a:p>
            <a:pPr marL="0" indent="0">
              <a:buNone/>
            </a:pPr>
            <a:endParaRPr lang="id-ID" sz="1600" dirty="0"/>
          </a:p>
        </p:txBody>
      </p:sp>
      <p:pic>
        <p:nvPicPr>
          <p:cNvPr id="9" name="Picture 8">
            <a:extLst>
              <a:ext uri="{FF2B5EF4-FFF2-40B4-BE49-F238E27FC236}">
                <a16:creationId xmlns:a16="http://schemas.microsoft.com/office/drawing/2014/main" id="{C4FE0C66-8E3F-064C-987C-0A3DCD5DEFD6}"/>
              </a:ext>
            </a:extLst>
          </p:cNvPr>
          <p:cNvPicPr>
            <a:picLocks noChangeAspect="1"/>
          </p:cNvPicPr>
          <p:nvPr/>
        </p:nvPicPr>
        <p:blipFill>
          <a:blip r:embed="rId3"/>
          <a:stretch>
            <a:fillRect/>
          </a:stretch>
        </p:blipFill>
        <p:spPr>
          <a:xfrm>
            <a:off x="5001941" y="2872722"/>
            <a:ext cx="5736746" cy="3493807"/>
          </a:xfrm>
          <a:prstGeom prst="rect">
            <a:avLst/>
          </a:prstGeom>
        </p:spPr>
      </p:pic>
    </p:spTree>
    <p:extLst>
      <p:ext uri="{BB962C8B-B14F-4D97-AF65-F5344CB8AC3E}">
        <p14:creationId xmlns:p14="http://schemas.microsoft.com/office/powerpoint/2010/main" val="1675657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Artificial Intelligence</a:t>
            </a:r>
            <a:endParaRPr lang="en-US" sz="3200">
              <a:solidFill>
                <a:srgbClr val="004483"/>
              </a:solidFill>
              <a:latin typeface="Poppins" panose="00000500000000000000" pitchFamily="50" charset="0"/>
              <a:cs typeface="Poppins" panose="00000500000000000000" pitchFamily="50" charset="0"/>
            </a:endParaRPr>
          </a:p>
        </p:txBody>
      </p:sp>
      <p:sp>
        <p:nvSpPr>
          <p:cNvPr id="10" name="Content Placeholder 2">
            <a:extLst>
              <a:ext uri="{FF2B5EF4-FFF2-40B4-BE49-F238E27FC236}">
                <a16:creationId xmlns:a16="http://schemas.microsoft.com/office/drawing/2014/main" id="{FFA48169-D606-EE4E-B54D-7D538AD08B0B}"/>
              </a:ext>
            </a:extLst>
          </p:cNvPr>
          <p:cNvSpPr>
            <a:spLocks noGrp="1"/>
          </p:cNvSpPr>
          <p:nvPr>
            <p:ph idx="1"/>
          </p:nvPr>
        </p:nvSpPr>
        <p:spPr>
          <a:xfrm>
            <a:off x="1119116" y="1862131"/>
            <a:ext cx="10588761" cy="3762649"/>
          </a:xfrm>
        </p:spPr>
        <p:txBody>
          <a:bodyPr>
            <a:noAutofit/>
          </a:bodyPr>
          <a:lstStyle/>
          <a:p>
            <a:pPr marL="463550" indent="-463550"/>
            <a:r>
              <a:rPr lang="en-US" sz="1600" dirty="0"/>
              <a:t>Kecerdasan yang ditambahkan kepada suatu sistem yang bisa diatur dalam konteks ilmiah atau bisa disebut juga intelegensi artifisial (Artificial Intelligence).</a:t>
            </a:r>
          </a:p>
          <a:p>
            <a:pPr marL="463550" indent="-463550"/>
            <a:r>
              <a:rPr lang="en-US" sz="1600" dirty="0"/>
              <a:t>Kemampuan sistem untuk menafsirkan data eksternal dengan benar, untuk belajar dari data tersebut, dan menggunakan pembelajaran tersebut guna mencapai tujuan dan tugas tertentu melalui adaptasi yang fleksibel”.</a:t>
            </a:r>
          </a:p>
          <a:p>
            <a:pPr marL="463550" indent="-463550"/>
            <a:r>
              <a:rPr lang="en-US" sz="1600" dirty="0"/>
              <a:t>Sistem seperti ini umumnya dianggap komputer. Kecerdasan diciptakan dan dimasukkan ke dalam suatu mesin (komputer) agar dapat melakukan pekerjaan seperti yang dapat dilakukan manusia. </a:t>
            </a:r>
          </a:p>
        </p:txBody>
      </p:sp>
      <p:pic>
        <p:nvPicPr>
          <p:cNvPr id="2" name="Picture 1">
            <a:extLst>
              <a:ext uri="{FF2B5EF4-FFF2-40B4-BE49-F238E27FC236}">
                <a16:creationId xmlns:a16="http://schemas.microsoft.com/office/drawing/2014/main" id="{BA0D0D48-6F5E-DB45-8387-D2432376C19D}"/>
              </a:ext>
            </a:extLst>
          </p:cNvPr>
          <p:cNvPicPr>
            <a:picLocks noChangeAspect="1"/>
          </p:cNvPicPr>
          <p:nvPr/>
        </p:nvPicPr>
        <p:blipFill>
          <a:blip r:embed="rId2">
            <a:duotone>
              <a:schemeClr val="accent5">
                <a:shade val="45000"/>
                <a:satMod val="135000"/>
              </a:schemeClr>
              <a:prstClr val="white"/>
            </a:duotone>
          </a:blip>
          <a:stretch>
            <a:fillRect/>
          </a:stretch>
        </p:blipFill>
        <p:spPr>
          <a:xfrm>
            <a:off x="2471773" y="3745464"/>
            <a:ext cx="7829157" cy="2577893"/>
          </a:xfrm>
          <a:prstGeom prst="rect">
            <a:avLst/>
          </a:prstGeom>
        </p:spPr>
      </p:pic>
    </p:spTree>
    <p:extLst>
      <p:ext uri="{BB962C8B-B14F-4D97-AF65-F5344CB8AC3E}">
        <p14:creationId xmlns:p14="http://schemas.microsoft.com/office/powerpoint/2010/main" val="2207981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Pengembangan Machine Learning</a:t>
            </a:r>
            <a:endParaRPr lang="en-US" sz="3200">
              <a:solidFill>
                <a:srgbClr val="004483"/>
              </a:solidFill>
              <a:latin typeface="Poppins" panose="00000500000000000000" pitchFamily="50" charset="0"/>
              <a:cs typeface="Poppins" panose="00000500000000000000" pitchFamily="50" charset="0"/>
            </a:endParaRPr>
          </a:p>
        </p:txBody>
      </p:sp>
      <p:sp>
        <p:nvSpPr>
          <p:cNvPr id="10" name="Content Placeholder 2">
            <a:extLst>
              <a:ext uri="{FF2B5EF4-FFF2-40B4-BE49-F238E27FC236}">
                <a16:creationId xmlns:a16="http://schemas.microsoft.com/office/drawing/2014/main" id="{FFA48169-D606-EE4E-B54D-7D538AD08B0B}"/>
              </a:ext>
            </a:extLst>
          </p:cNvPr>
          <p:cNvSpPr>
            <a:spLocks noGrp="1"/>
          </p:cNvSpPr>
          <p:nvPr>
            <p:ph idx="1"/>
          </p:nvPr>
        </p:nvSpPr>
        <p:spPr>
          <a:xfrm>
            <a:off x="1119116" y="1862131"/>
            <a:ext cx="10588761" cy="3762649"/>
          </a:xfrm>
        </p:spPr>
        <p:txBody>
          <a:bodyPr>
            <a:noAutofit/>
          </a:bodyPr>
          <a:lstStyle/>
          <a:p>
            <a:pPr marL="463550" indent="-463550"/>
            <a:r>
              <a:rPr lang="en-US" sz="1600" dirty="0"/>
              <a:t>Cabang kecerdasan buatan, yang berfokus pada desain dan pengembangan algoritma yang memungkinkan komputer untuk mengembangkan perilaku berdasarkan data empiris.</a:t>
            </a:r>
          </a:p>
          <a:p>
            <a:pPr marL="463550" indent="-463550"/>
            <a:r>
              <a:rPr lang="en-US" sz="1600" dirty="0"/>
              <a:t>Karena kecerdasan membutuhkan pengetahuan, komputer perlu memperoleh pengetahuan, dan mempelajarinya dari pengalaman (data)</a:t>
            </a:r>
          </a:p>
          <a:p>
            <a:pPr marL="463550" indent="-463550"/>
            <a:r>
              <a:rPr lang="en-US" sz="1600" dirty="0"/>
              <a:t>Model Machine Learning seprti ditampilkan pada diagram berikut</a:t>
            </a:r>
          </a:p>
        </p:txBody>
      </p:sp>
      <p:pic>
        <p:nvPicPr>
          <p:cNvPr id="9" name="Picture 8">
            <a:extLst>
              <a:ext uri="{FF2B5EF4-FFF2-40B4-BE49-F238E27FC236}">
                <a16:creationId xmlns:a16="http://schemas.microsoft.com/office/drawing/2014/main" id="{B5D07BFB-0DEB-B443-9236-10440F619927}"/>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185579" y="3714882"/>
            <a:ext cx="8887305" cy="2014088"/>
          </a:xfrm>
          <a:prstGeom prst="rect">
            <a:avLst/>
          </a:prstGeom>
        </p:spPr>
      </p:pic>
    </p:spTree>
    <p:extLst>
      <p:ext uri="{BB962C8B-B14F-4D97-AF65-F5344CB8AC3E}">
        <p14:creationId xmlns:p14="http://schemas.microsoft.com/office/powerpoint/2010/main" val="2804510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Continuous Intelligence</a:t>
            </a:r>
            <a:endParaRPr lang="en-US" sz="3200">
              <a:solidFill>
                <a:srgbClr val="004483"/>
              </a:solidFill>
              <a:latin typeface="Poppins" panose="00000500000000000000" pitchFamily="50" charset="0"/>
              <a:cs typeface="Poppins" panose="00000500000000000000" pitchFamily="50" charset="0"/>
            </a:endParaRPr>
          </a:p>
        </p:txBody>
      </p:sp>
      <p:sp>
        <p:nvSpPr>
          <p:cNvPr id="10" name="Content Placeholder 2">
            <a:extLst>
              <a:ext uri="{FF2B5EF4-FFF2-40B4-BE49-F238E27FC236}">
                <a16:creationId xmlns:a16="http://schemas.microsoft.com/office/drawing/2014/main" id="{FFA48169-D606-EE4E-B54D-7D538AD08B0B}"/>
              </a:ext>
            </a:extLst>
          </p:cNvPr>
          <p:cNvSpPr>
            <a:spLocks noGrp="1"/>
          </p:cNvSpPr>
          <p:nvPr>
            <p:ph idx="1"/>
          </p:nvPr>
        </p:nvSpPr>
        <p:spPr>
          <a:xfrm>
            <a:off x="1119117" y="1862131"/>
            <a:ext cx="5745498" cy="3762649"/>
          </a:xfrm>
        </p:spPr>
        <p:txBody>
          <a:bodyPr>
            <a:noAutofit/>
          </a:bodyPr>
          <a:lstStyle/>
          <a:p>
            <a:pPr marL="463550" indent="-463550">
              <a:lnSpc>
                <a:spcPct val="150000"/>
              </a:lnSpc>
            </a:pPr>
            <a:r>
              <a:rPr lang="en-ID" sz="1600"/>
              <a:t>Pola desain di mana </a:t>
            </a:r>
            <a:r>
              <a:rPr lang="en-ID" sz="1600" i="1"/>
              <a:t>real-time </a:t>
            </a:r>
            <a:r>
              <a:rPr lang="en-ID" sz="1600"/>
              <a:t>analytics diintegrasikan ke dalam operasi bisnis, memproses data terkini dan historis untuk menentukan tindakan sebagai respons terhadap momen bisnis dan peristiwa lainnya. </a:t>
            </a:r>
          </a:p>
          <a:p>
            <a:pPr marL="463550" indent="-463550">
              <a:lnSpc>
                <a:spcPct val="150000"/>
              </a:lnSpc>
            </a:pPr>
            <a:r>
              <a:rPr lang="en-ID" sz="1600"/>
              <a:t>Perusahaan dapat menginformasikan setiap keputusan, memastikan hasil yang optimal, membimbing setiap interaksi, dan mendorong setiap proses bisnis digital sebuah perusahaan. </a:t>
            </a:r>
          </a:p>
          <a:p>
            <a:pPr marL="463550" indent="-463550">
              <a:lnSpc>
                <a:spcPct val="150000"/>
              </a:lnSpc>
            </a:pPr>
            <a:r>
              <a:rPr lang="en-ID" sz="1600"/>
              <a:t>Sistem bisnis utama baru akan menggabungkan </a:t>
            </a:r>
            <a:r>
              <a:rPr lang="en-ID" sz="1600" i="1"/>
              <a:t>continuous intelligence</a:t>
            </a:r>
            <a:r>
              <a:rPr lang="en-ID" sz="1600"/>
              <a:t> yang menggunakan data real-time untuk meningkatkan akurasi pengambilan keputusan.</a:t>
            </a:r>
            <a:endParaRPr lang="en-US" sz="1600" dirty="0"/>
          </a:p>
        </p:txBody>
      </p:sp>
      <p:pic>
        <p:nvPicPr>
          <p:cNvPr id="2" name="Picture 1">
            <a:extLst>
              <a:ext uri="{FF2B5EF4-FFF2-40B4-BE49-F238E27FC236}">
                <a16:creationId xmlns:a16="http://schemas.microsoft.com/office/drawing/2014/main" id="{D6CCF69F-F43C-3545-BC20-64618F8998DC}"/>
              </a:ext>
            </a:extLst>
          </p:cNvPr>
          <p:cNvPicPr>
            <a:picLocks noChangeAspect="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253403" y="2537240"/>
            <a:ext cx="4638558" cy="3087540"/>
          </a:xfrm>
          <a:prstGeom prst="rect">
            <a:avLst/>
          </a:prstGeom>
        </p:spPr>
      </p:pic>
    </p:spTree>
    <p:extLst>
      <p:ext uri="{BB962C8B-B14F-4D97-AF65-F5344CB8AC3E}">
        <p14:creationId xmlns:p14="http://schemas.microsoft.com/office/powerpoint/2010/main" val="4207169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Augmented Analytics</a:t>
            </a:r>
            <a:endParaRPr lang="en-US" sz="3200">
              <a:solidFill>
                <a:srgbClr val="004483"/>
              </a:solidFill>
              <a:latin typeface="Poppins" panose="00000500000000000000" pitchFamily="50" charset="0"/>
              <a:cs typeface="Poppins" panose="00000500000000000000" pitchFamily="50" charset="0"/>
            </a:endParaRPr>
          </a:p>
        </p:txBody>
      </p:sp>
      <p:sp>
        <p:nvSpPr>
          <p:cNvPr id="10" name="Content Placeholder 2">
            <a:extLst>
              <a:ext uri="{FF2B5EF4-FFF2-40B4-BE49-F238E27FC236}">
                <a16:creationId xmlns:a16="http://schemas.microsoft.com/office/drawing/2014/main" id="{FFA48169-D606-EE4E-B54D-7D538AD08B0B}"/>
              </a:ext>
            </a:extLst>
          </p:cNvPr>
          <p:cNvSpPr>
            <a:spLocks noGrp="1"/>
          </p:cNvSpPr>
          <p:nvPr>
            <p:ph idx="1"/>
          </p:nvPr>
        </p:nvSpPr>
        <p:spPr>
          <a:xfrm>
            <a:off x="1119116" y="1862131"/>
            <a:ext cx="6600109" cy="3762649"/>
          </a:xfrm>
        </p:spPr>
        <p:txBody>
          <a:bodyPr>
            <a:noAutofit/>
          </a:bodyPr>
          <a:lstStyle/>
          <a:p>
            <a:pPr marL="317500" indent="-317500" algn="just">
              <a:lnSpc>
                <a:spcPct val="150000"/>
              </a:lnSpc>
            </a:pPr>
            <a:r>
              <a:rPr lang="en-ID" sz="1400"/>
              <a:t>Sebuah pendekatan yang machine learning dan Natural Language Processing untuk mengotomatisasikan data analytic, data sharing, dan business intelligence.</a:t>
            </a:r>
          </a:p>
          <a:p>
            <a:pPr marL="317500" indent="-317500" algn="just">
              <a:lnSpc>
                <a:spcPct val="150000"/>
              </a:lnSpc>
            </a:pPr>
            <a:r>
              <a:rPr lang="en-ID" sz="1400"/>
              <a:t>Penggunaan pemelajaran mesin dan NLP memberikan alat bagi Augmented Analytic yang memiliki kemampuan untuk memahami dan berinteraksi dengan data secara organik serta memperhatikan tren yang penting atau tidak biasa. </a:t>
            </a:r>
          </a:p>
          <a:p>
            <a:pPr marL="317500" indent="-317500" algn="just">
              <a:lnSpc>
                <a:spcPct val="150000"/>
              </a:lnSpc>
            </a:pPr>
            <a:r>
              <a:rPr lang="en-ID" sz="1400"/>
              <a:t>Augmented Analytic dapat diimplementasikan bantuan pembelajaran mesin pada data analytics, untuk mengatasi permasalahan waktu yang dihabiskan untuk mengumpulkan dan mempersiapkan data dapat diselesaikan dengan cepat, secara otomatis, dan dengan error yang lebih sedikit.</a:t>
            </a:r>
            <a:endParaRPr lang="en-US" sz="1400" dirty="0"/>
          </a:p>
        </p:txBody>
      </p:sp>
      <p:pic>
        <p:nvPicPr>
          <p:cNvPr id="3" name="Picture 2">
            <a:extLst>
              <a:ext uri="{FF2B5EF4-FFF2-40B4-BE49-F238E27FC236}">
                <a16:creationId xmlns:a16="http://schemas.microsoft.com/office/drawing/2014/main" id="{2FE9AF8F-E99F-A44F-AEB1-D99FDE08E5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31915" y="2143692"/>
            <a:ext cx="3617642" cy="2713231"/>
          </a:xfrm>
          <a:prstGeom prst="rect">
            <a:avLst/>
          </a:prstGeom>
        </p:spPr>
      </p:pic>
    </p:spTree>
    <p:extLst>
      <p:ext uri="{BB962C8B-B14F-4D97-AF65-F5344CB8AC3E}">
        <p14:creationId xmlns:p14="http://schemas.microsoft.com/office/powerpoint/2010/main" val="3470152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Apa itu Big Data?</a:t>
            </a:r>
          </a:p>
        </p:txBody>
      </p:sp>
      <p:sp>
        <p:nvSpPr>
          <p:cNvPr id="11" name="Title 7">
            <a:extLst>
              <a:ext uri="{FF2B5EF4-FFF2-40B4-BE49-F238E27FC236}">
                <a16:creationId xmlns:a16="http://schemas.microsoft.com/office/drawing/2014/main" id="{9257635D-06F6-0F4B-9FE5-9963896CFE8D}"/>
              </a:ext>
            </a:extLst>
          </p:cNvPr>
          <p:cNvSpPr txBox="1">
            <a:spLocks/>
          </p:cNvSpPr>
          <p:nvPr/>
        </p:nvSpPr>
        <p:spPr>
          <a:xfrm>
            <a:off x="1236075" y="1854524"/>
            <a:ext cx="9953767" cy="1430937"/>
          </a:xfrm>
          <a:prstGeom prst="rect">
            <a:avLst/>
          </a:prstGeom>
          <a:solidFill>
            <a:srgbClr val="004483"/>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400" b="1">
                <a:solidFill>
                  <a:schemeClr val="bg1"/>
                </a:solidFill>
                <a:latin typeface="Poppins" panose="00000500000000000000" pitchFamily="50" charset="0"/>
                <a:cs typeface="Poppins" panose="00000500000000000000" pitchFamily="50" charset="0"/>
              </a:rPr>
              <a:t>Istilah "big data" mengacu pada data yang sangat besar, cepat, atau kompleks sehingga sulit atau tidak mungkin untuk diproses menggunakan metode tradisional.</a:t>
            </a:r>
          </a:p>
        </p:txBody>
      </p:sp>
      <p:cxnSp>
        <p:nvCxnSpPr>
          <p:cNvPr id="5" name="Elbow Connector 4">
            <a:extLst>
              <a:ext uri="{FF2B5EF4-FFF2-40B4-BE49-F238E27FC236}">
                <a16:creationId xmlns:a16="http://schemas.microsoft.com/office/drawing/2014/main" id="{C2F12882-B24F-7C4B-B844-71CC5655981C}"/>
              </a:ext>
            </a:extLst>
          </p:cNvPr>
          <p:cNvCxnSpPr>
            <a:cxnSpLocks/>
          </p:cNvCxnSpPr>
          <p:nvPr/>
        </p:nvCxnSpPr>
        <p:spPr>
          <a:xfrm>
            <a:off x="1246708" y="3429000"/>
            <a:ext cx="901069" cy="664063"/>
          </a:xfrm>
          <a:prstGeom prst="bentConnector3">
            <a:avLst>
              <a:gd name="adj1" fmla="val 1620"/>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Content Placeholder 2">
            <a:extLst>
              <a:ext uri="{FF2B5EF4-FFF2-40B4-BE49-F238E27FC236}">
                <a16:creationId xmlns:a16="http://schemas.microsoft.com/office/drawing/2014/main" id="{3A64C187-3499-AA4D-BDDC-4FCF16D56803}"/>
              </a:ext>
            </a:extLst>
          </p:cNvPr>
          <p:cNvSpPr txBox="1">
            <a:spLocks/>
          </p:cNvSpPr>
          <p:nvPr/>
        </p:nvSpPr>
        <p:spPr>
          <a:xfrm>
            <a:off x="1236075" y="4414660"/>
            <a:ext cx="2315196" cy="9242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gn="ctr">
              <a:buNone/>
            </a:pPr>
            <a:r>
              <a:rPr lang="en-ID" sz="1800" dirty="0">
                <a:solidFill>
                  <a:schemeClr val="accent1">
                    <a:lumMod val="75000"/>
                  </a:schemeClr>
                </a:solidFill>
                <a:latin typeface="Gotham Bold" panose="02000803030000020004" pitchFamily="2" charset="0"/>
              </a:rPr>
              <a:t>Volume</a:t>
            </a:r>
            <a:endParaRPr lang="id-ID" sz="1800" dirty="0">
              <a:solidFill>
                <a:schemeClr val="accent1">
                  <a:lumMod val="75000"/>
                </a:schemeClr>
              </a:solidFill>
              <a:latin typeface="Gotham Bold" panose="02000803030000020004" pitchFamily="2" charset="0"/>
            </a:endParaRPr>
          </a:p>
          <a:p>
            <a:pPr marL="9525" indent="0" algn="ctr">
              <a:buNone/>
            </a:pPr>
            <a:r>
              <a:rPr lang="en-ID" sz="1400"/>
              <a:t>Volume data dengan jumlah yang sangat besar dari berbagai sumber data.</a:t>
            </a:r>
            <a:endParaRPr lang="en-US" sz="1400" dirty="0">
              <a:solidFill>
                <a:schemeClr val="accent1">
                  <a:lumMod val="75000"/>
                </a:schemeClr>
              </a:solidFill>
              <a:latin typeface="Gotham Bold" panose="02000803030000020004" pitchFamily="2" charset="0"/>
            </a:endParaRPr>
          </a:p>
        </p:txBody>
      </p:sp>
      <p:sp>
        <p:nvSpPr>
          <p:cNvPr id="25" name="Title 7">
            <a:extLst>
              <a:ext uri="{FF2B5EF4-FFF2-40B4-BE49-F238E27FC236}">
                <a16:creationId xmlns:a16="http://schemas.microsoft.com/office/drawing/2014/main" id="{4C005230-98EE-DB4F-9A32-F177939F52DA}"/>
              </a:ext>
            </a:extLst>
          </p:cNvPr>
          <p:cNvSpPr txBox="1">
            <a:spLocks/>
          </p:cNvSpPr>
          <p:nvPr/>
        </p:nvSpPr>
        <p:spPr>
          <a:xfrm>
            <a:off x="2147777" y="3813422"/>
            <a:ext cx="3051544" cy="559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004483"/>
                </a:solidFill>
                <a:latin typeface="Poppins" panose="00000500000000000000" pitchFamily="50" charset="0"/>
                <a:cs typeface="Poppins" panose="00000500000000000000" pitchFamily="50" charset="0"/>
              </a:rPr>
              <a:t>The ‘V’ Characteristics</a:t>
            </a:r>
          </a:p>
        </p:txBody>
      </p:sp>
      <p:sp>
        <p:nvSpPr>
          <p:cNvPr id="27" name="Content Placeholder 2">
            <a:extLst>
              <a:ext uri="{FF2B5EF4-FFF2-40B4-BE49-F238E27FC236}">
                <a16:creationId xmlns:a16="http://schemas.microsoft.com/office/drawing/2014/main" id="{458EF3C7-A58D-DF4D-9BBC-B2010E8D4001}"/>
              </a:ext>
            </a:extLst>
          </p:cNvPr>
          <p:cNvSpPr txBox="1">
            <a:spLocks/>
          </p:cNvSpPr>
          <p:nvPr/>
        </p:nvSpPr>
        <p:spPr>
          <a:xfrm>
            <a:off x="9392697" y="4399447"/>
            <a:ext cx="2315196" cy="924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gn="ctr">
              <a:buNone/>
            </a:pPr>
            <a:r>
              <a:rPr lang="en-ID" sz="1800" dirty="0">
                <a:solidFill>
                  <a:schemeClr val="accent1">
                    <a:lumMod val="75000"/>
                  </a:schemeClr>
                </a:solidFill>
                <a:latin typeface="Gotham Bold" panose="02000803030000020004" pitchFamily="2" charset="0"/>
              </a:rPr>
              <a:t>Veracity</a:t>
            </a:r>
            <a:endParaRPr lang="id-ID" sz="1800" dirty="0">
              <a:solidFill>
                <a:schemeClr val="accent1">
                  <a:lumMod val="75000"/>
                </a:schemeClr>
              </a:solidFill>
              <a:latin typeface="Gotham Bold" panose="02000803030000020004" pitchFamily="2" charset="0"/>
            </a:endParaRPr>
          </a:p>
          <a:p>
            <a:pPr marL="9525" indent="0" algn="ctr">
              <a:buNone/>
            </a:pPr>
            <a:r>
              <a:rPr lang="en-ID" sz="1400"/>
              <a:t>Sejauh mana akurasi, presisi, dan reliabilitas data.</a:t>
            </a:r>
            <a:endParaRPr lang="en-US" sz="1400" dirty="0">
              <a:solidFill>
                <a:schemeClr val="accent1">
                  <a:lumMod val="75000"/>
                </a:schemeClr>
              </a:solidFill>
              <a:latin typeface="Gotham Bold" panose="02000803030000020004" pitchFamily="2" charset="0"/>
            </a:endParaRPr>
          </a:p>
        </p:txBody>
      </p:sp>
      <p:sp>
        <p:nvSpPr>
          <p:cNvPr id="28" name="Content Placeholder 2">
            <a:extLst>
              <a:ext uri="{FF2B5EF4-FFF2-40B4-BE49-F238E27FC236}">
                <a16:creationId xmlns:a16="http://schemas.microsoft.com/office/drawing/2014/main" id="{DB0E6CAA-02A6-AC4E-B8A1-9B9633662A62}"/>
              </a:ext>
            </a:extLst>
          </p:cNvPr>
          <p:cNvSpPr txBox="1">
            <a:spLocks/>
          </p:cNvSpPr>
          <p:nvPr/>
        </p:nvSpPr>
        <p:spPr>
          <a:xfrm>
            <a:off x="6755919" y="4427440"/>
            <a:ext cx="2315196" cy="92427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gn="ctr">
              <a:buNone/>
            </a:pPr>
            <a:r>
              <a:rPr lang="en-ID" sz="1800" dirty="0">
                <a:solidFill>
                  <a:schemeClr val="accent1">
                    <a:lumMod val="75000"/>
                  </a:schemeClr>
                </a:solidFill>
                <a:latin typeface="Gotham Bold" panose="02000803030000020004" pitchFamily="2" charset="0"/>
              </a:rPr>
              <a:t>Velocity</a:t>
            </a:r>
            <a:endParaRPr lang="id-ID" sz="1800" dirty="0">
              <a:solidFill>
                <a:schemeClr val="accent1">
                  <a:lumMod val="75000"/>
                </a:schemeClr>
              </a:solidFill>
              <a:latin typeface="Gotham Bold" panose="02000803030000020004" pitchFamily="2" charset="0"/>
            </a:endParaRPr>
          </a:p>
          <a:p>
            <a:pPr marL="9525" indent="0" algn="ctr">
              <a:buNone/>
            </a:pPr>
            <a:r>
              <a:rPr lang="en-ID" sz="1400"/>
              <a:t>Seberapa cepat sistem analitik memproses data untuk membuat wawasan.</a:t>
            </a:r>
            <a:endParaRPr lang="en-US" sz="1400" dirty="0">
              <a:solidFill>
                <a:schemeClr val="accent1">
                  <a:lumMod val="75000"/>
                </a:schemeClr>
              </a:solidFill>
              <a:latin typeface="Gotham Bold" panose="02000803030000020004" pitchFamily="2" charset="0"/>
            </a:endParaRPr>
          </a:p>
        </p:txBody>
      </p:sp>
      <p:sp>
        <p:nvSpPr>
          <p:cNvPr id="29" name="Content Placeholder 2">
            <a:extLst>
              <a:ext uri="{FF2B5EF4-FFF2-40B4-BE49-F238E27FC236}">
                <a16:creationId xmlns:a16="http://schemas.microsoft.com/office/drawing/2014/main" id="{2AD58959-2B37-2F45-9F9A-AA19DA765868}"/>
              </a:ext>
            </a:extLst>
          </p:cNvPr>
          <p:cNvSpPr txBox="1">
            <a:spLocks/>
          </p:cNvSpPr>
          <p:nvPr/>
        </p:nvSpPr>
        <p:spPr>
          <a:xfrm>
            <a:off x="3863207" y="4427441"/>
            <a:ext cx="2315196" cy="92427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gn="ctr">
              <a:buNone/>
            </a:pPr>
            <a:r>
              <a:rPr lang="en-ID" sz="1800" dirty="0">
                <a:solidFill>
                  <a:schemeClr val="accent1">
                    <a:lumMod val="75000"/>
                  </a:schemeClr>
                </a:solidFill>
                <a:latin typeface="Gotham Bold" panose="02000803030000020004" pitchFamily="2" charset="0"/>
              </a:rPr>
              <a:t>Variety</a:t>
            </a:r>
            <a:endParaRPr lang="id-ID" sz="1800" dirty="0">
              <a:solidFill>
                <a:schemeClr val="accent1">
                  <a:lumMod val="75000"/>
                </a:schemeClr>
              </a:solidFill>
              <a:latin typeface="Gotham Bold" panose="02000803030000020004" pitchFamily="2" charset="0"/>
            </a:endParaRPr>
          </a:p>
          <a:p>
            <a:pPr marL="9525" indent="0" algn="ctr">
              <a:buNone/>
            </a:pPr>
            <a:r>
              <a:rPr lang="en-ID" sz="1400"/>
              <a:t>Bentuk dan isi dari data: terstruktur (RDBMS), semi terstruktur (Media Sosial) atau tidak terstruktur (teks/ dokumen).</a:t>
            </a:r>
            <a:endParaRPr lang="en-US" sz="1400" dirty="0">
              <a:solidFill>
                <a:schemeClr val="accent1">
                  <a:lumMod val="75000"/>
                </a:schemeClr>
              </a:solidFill>
              <a:latin typeface="Gotham Bold" panose="02000803030000020004" pitchFamily="2" charset="0"/>
            </a:endParaRPr>
          </a:p>
        </p:txBody>
      </p:sp>
    </p:spTree>
    <p:extLst>
      <p:ext uri="{BB962C8B-B14F-4D97-AF65-F5344CB8AC3E}">
        <p14:creationId xmlns:p14="http://schemas.microsoft.com/office/powerpoint/2010/main" val="2073442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Lima “V’ Dalam Big Data?</a:t>
            </a:r>
          </a:p>
        </p:txBody>
      </p:sp>
      <p:sp>
        <p:nvSpPr>
          <p:cNvPr id="20" name="Content Placeholder 2">
            <a:extLst>
              <a:ext uri="{FF2B5EF4-FFF2-40B4-BE49-F238E27FC236}">
                <a16:creationId xmlns:a16="http://schemas.microsoft.com/office/drawing/2014/main" id="{3A64C187-3499-AA4D-BDDC-4FCF16D56803}"/>
              </a:ext>
            </a:extLst>
          </p:cNvPr>
          <p:cNvSpPr txBox="1">
            <a:spLocks/>
          </p:cNvSpPr>
          <p:nvPr/>
        </p:nvSpPr>
        <p:spPr>
          <a:xfrm>
            <a:off x="1119116" y="5348938"/>
            <a:ext cx="7992973" cy="924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2"/>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ID" sz="1600" dirty="0">
                <a:latin typeface="Gotham Bold" panose="02000803030000020004" pitchFamily="2" charset="0"/>
              </a:rPr>
              <a:t>Volume, Variasi, dan Kecepatan adalah karakteristik "penting" dari Big Data</a:t>
            </a:r>
          </a:p>
          <a:p>
            <a:pPr>
              <a:buFont typeface="Arial" panose="020B0604020202020204" pitchFamily="34" charset="0"/>
              <a:buChar char="•"/>
            </a:pPr>
            <a:r>
              <a:rPr lang="en-ID" sz="1600" dirty="0">
                <a:latin typeface="Gotham Bold" panose="02000803030000020004" pitchFamily="2" charset="0"/>
              </a:rPr>
              <a:t>Veracity, dan Value menggambarkan "kualitas" dari Big Data</a:t>
            </a:r>
            <a:endParaRPr lang="en-US" sz="1200" dirty="0">
              <a:latin typeface="Gotham Bold" panose="02000803030000020004" pitchFamily="2" charset="0"/>
            </a:endParaRPr>
          </a:p>
        </p:txBody>
      </p:sp>
      <p:pic>
        <p:nvPicPr>
          <p:cNvPr id="13" name="Picture 12">
            <a:extLst>
              <a:ext uri="{FF2B5EF4-FFF2-40B4-BE49-F238E27FC236}">
                <a16:creationId xmlns:a16="http://schemas.microsoft.com/office/drawing/2014/main" id="{EAF7EBC0-A74C-0240-BAA5-C6E33E57F94B}"/>
              </a:ext>
            </a:extLst>
          </p:cNvPr>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84493" y="2035870"/>
            <a:ext cx="6855302" cy="2786260"/>
          </a:xfrm>
          <a:prstGeom prst="rect">
            <a:avLst/>
          </a:prstGeom>
        </p:spPr>
      </p:pic>
    </p:spTree>
    <p:extLst>
      <p:ext uri="{BB962C8B-B14F-4D97-AF65-F5344CB8AC3E}">
        <p14:creationId xmlns:p14="http://schemas.microsoft.com/office/powerpoint/2010/main" val="219874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Komplesitas Komputasi</a:t>
            </a:r>
          </a:p>
        </p:txBody>
      </p:sp>
      <p:pic>
        <p:nvPicPr>
          <p:cNvPr id="9" name="Picture 8">
            <a:extLst>
              <a:ext uri="{FF2B5EF4-FFF2-40B4-BE49-F238E27FC236}">
                <a16:creationId xmlns:a16="http://schemas.microsoft.com/office/drawing/2014/main" id="{34F4533B-E2D6-3047-A440-0B804F4F555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16" y="2001078"/>
            <a:ext cx="6264454" cy="4249304"/>
          </a:xfrm>
          <a:prstGeom prst="rect">
            <a:avLst/>
          </a:prstGeom>
        </p:spPr>
      </p:pic>
    </p:spTree>
    <p:extLst>
      <p:ext uri="{BB962C8B-B14F-4D97-AF65-F5344CB8AC3E}">
        <p14:creationId xmlns:p14="http://schemas.microsoft.com/office/powerpoint/2010/main" val="1363349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Big Data, Data Science dan Data Analytics</a:t>
            </a:r>
          </a:p>
        </p:txBody>
      </p:sp>
      <p:sp>
        <p:nvSpPr>
          <p:cNvPr id="3" name="Rectangle 2">
            <a:extLst>
              <a:ext uri="{FF2B5EF4-FFF2-40B4-BE49-F238E27FC236}">
                <a16:creationId xmlns:a16="http://schemas.microsoft.com/office/drawing/2014/main" id="{23DF8ADD-E7F6-D14F-82AB-38EA3B8C89EE}"/>
              </a:ext>
            </a:extLst>
          </p:cNvPr>
          <p:cNvSpPr/>
          <p:nvPr/>
        </p:nvSpPr>
        <p:spPr>
          <a:xfrm>
            <a:off x="1244009" y="1871329"/>
            <a:ext cx="8718698" cy="4199861"/>
          </a:xfrm>
          <a:prstGeom prst="rect">
            <a:avLst/>
          </a:prstGeom>
          <a:solidFill>
            <a:srgbClr val="0044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646716A-2F3F-DC40-B815-173553E4ADD7}"/>
              </a:ext>
            </a:extLst>
          </p:cNvPr>
          <p:cNvSpPr/>
          <p:nvPr/>
        </p:nvSpPr>
        <p:spPr>
          <a:xfrm>
            <a:off x="1548133" y="2018025"/>
            <a:ext cx="2392326" cy="1616149"/>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BIG DATA</a:t>
            </a:r>
          </a:p>
        </p:txBody>
      </p:sp>
      <p:sp>
        <p:nvSpPr>
          <p:cNvPr id="43" name="Oval 42">
            <a:extLst>
              <a:ext uri="{FF2B5EF4-FFF2-40B4-BE49-F238E27FC236}">
                <a16:creationId xmlns:a16="http://schemas.microsoft.com/office/drawing/2014/main" id="{3247085D-8677-C844-BEC0-F7878EFD6E2B}"/>
              </a:ext>
            </a:extLst>
          </p:cNvPr>
          <p:cNvSpPr/>
          <p:nvPr/>
        </p:nvSpPr>
        <p:spPr>
          <a:xfrm>
            <a:off x="4447727" y="2001074"/>
            <a:ext cx="2392326" cy="1616149"/>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ANALYTIC</a:t>
            </a:r>
          </a:p>
        </p:txBody>
      </p:sp>
      <p:sp>
        <p:nvSpPr>
          <p:cNvPr id="44" name="Oval 43">
            <a:extLst>
              <a:ext uri="{FF2B5EF4-FFF2-40B4-BE49-F238E27FC236}">
                <a16:creationId xmlns:a16="http://schemas.microsoft.com/office/drawing/2014/main" id="{52611433-4EC4-B944-A0CE-BB04CBB7B925}"/>
              </a:ext>
            </a:extLst>
          </p:cNvPr>
          <p:cNvSpPr/>
          <p:nvPr/>
        </p:nvSpPr>
        <p:spPr>
          <a:xfrm>
            <a:off x="7389853" y="2012325"/>
            <a:ext cx="2292013" cy="1616149"/>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4483"/>
                </a:solidFill>
              </a:rPr>
              <a:t>DATA SCIENCE</a:t>
            </a:r>
          </a:p>
        </p:txBody>
      </p:sp>
      <p:sp>
        <p:nvSpPr>
          <p:cNvPr id="5" name="Rectangle 4">
            <a:extLst>
              <a:ext uri="{FF2B5EF4-FFF2-40B4-BE49-F238E27FC236}">
                <a16:creationId xmlns:a16="http://schemas.microsoft.com/office/drawing/2014/main" id="{756B2FA6-0320-ED4E-8A4A-A96C9A635F37}"/>
              </a:ext>
            </a:extLst>
          </p:cNvPr>
          <p:cNvSpPr/>
          <p:nvPr/>
        </p:nvSpPr>
        <p:spPr>
          <a:xfrm>
            <a:off x="1244009" y="3881343"/>
            <a:ext cx="8739964" cy="4780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4483"/>
                </a:solidFill>
              </a:rPr>
              <a:t>adalah</a:t>
            </a:r>
          </a:p>
        </p:txBody>
      </p:sp>
      <p:sp>
        <p:nvSpPr>
          <p:cNvPr id="6" name="Rectangle 5">
            <a:extLst>
              <a:ext uri="{FF2B5EF4-FFF2-40B4-BE49-F238E27FC236}">
                <a16:creationId xmlns:a16="http://schemas.microsoft.com/office/drawing/2014/main" id="{546AAD15-C746-F947-B3C7-1945DAF3DDF4}"/>
              </a:ext>
            </a:extLst>
          </p:cNvPr>
          <p:cNvSpPr/>
          <p:nvPr/>
        </p:nvSpPr>
        <p:spPr>
          <a:xfrm>
            <a:off x="1298932" y="4426682"/>
            <a:ext cx="2641527" cy="1600438"/>
          </a:xfrm>
          <a:prstGeom prst="rect">
            <a:avLst/>
          </a:prstGeom>
        </p:spPr>
        <p:txBody>
          <a:bodyPr wrap="square">
            <a:spAutoFit/>
          </a:bodyPr>
          <a:lstStyle/>
          <a:p>
            <a:pPr algn="ctr"/>
            <a:r>
              <a:rPr lang="en-ID" sz="1400" b="0" i="0">
                <a:solidFill>
                  <a:schemeClr val="bg1"/>
                </a:solidFill>
                <a:effectLst/>
                <a:latin typeface="arial" panose="020B0604020202020204" pitchFamily="34" charset="0"/>
              </a:rPr>
              <a:t>himpunan data dalam jumlah yang sangat besar, rumit dan tak terstruktur sehingga menjadikannya sukar ditangani apabila hanya menggunakan aplikasi pemroses data tradisional</a:t>
            </a:r>
            <a:endParaRPr lang="en-US" sz="1400">
              <a:solidFill>
                <a:schemeClr val="bg1"/>
              </a:solidFill>
            </a:endParaRPr>
          </a:p>
        </p:txBody>
      </p:sp>
      <p:sp>
        <p:nvSpPr>
          <p:cNvPr id="45" name="Rectangle 44">
            <a:extLst>
              <a:ext uri="{FF2B5EF4-FFF2-40B4-BE49-F238E27FC236}">
                <a16:creationId xmlns:a16="http://schemas.microsoft.com/office/drawing/2014/main" id="{F89126A6-7746-0A4B-8824-B0F37B63263D}"/>
              </a:ext>
            </a:extLst>
          </p:cNvPr>
          <p:cNvSpPr/>
          <p:nvPr/>
        </p:nvSpPr>
        <p:spPr>
          <a:xfrm>
            <a:off x="4293227" y="4415050"/>
            <a:ext cx="2641527" cy="1169551"/>
          </a:xfrm>
          <a:prstGeom prst="rect">
            <a:avLst/>
          </a:prstGeom>
        </p:spPr>
        <p:txBody>
          <a:bodyPr wrap="square">
            <a:spAutoFit/>
          </a:bodyPr>
          <a:lstStyle/>
          <a:p>
            <a:pPr algn="ctr"/>
            <a:r>
              <a:rPr lang="en-ID" sz="1400" b="0" i="0">
                <a:solidFill>
                  <a:schemeClr val="bg1"/>
                </a:solidFill>
                <a:effectLst/>
                <a:latin typeface="arial" panose="020B0604020202020204" pitchFamily="34" charset="0"/>
              </a:rPr>
              <a:t>kegiatan untuk meneliti dan memeriksa data mentah untuk mendapatkan kesimpulan yang akurat berdasarkan data yang telah dikumpulkan</a:t>
            </a:r>
            <a:endParaRPr lang="en-US" sz="1400">
              <a:solidFill>
                <a:schemeClr val="bg1"/>
              </a:solidFill>
            </a:endParaRPr>
          </a:p>
        </p:txBody>
      </p:sp>
      <p:sp>
        <p:nvSpPr>
          <p:cNvPr id="46" name="Rectangle 45">
            <a:extLst>
              <a:ext uri="{FF2B5EF4-FFF2-40B4-BE49-F238E27FC236}">
                <a16:creationId xmlns:a16="http://schemas.microsoft.com/office/drawing/2014/main" id="{21A766D0-A550-214F-A4B8-EFB07D463B8F}"/>
              </a:ext>
            </a:extLst>
          </p:cNvPr>
          <p:cNvSpPr/>
          <p:nvPr/>
        </p:nvSpPr>
        <p:spPr>
          <a:xfrm>
            <a:off x="7257627" y="4401164"/>
            <a:ext cx="2641527" cy="1169551"/>
          </a:xfrm>
          <a:prstGeom prst="rect">
            <a:avLst/>
          </a:prstGeom>
        </p:spPr>
        <p:txBody>
          <a:bodyPr wrap="square">
            <a:spAutoFit/>
          </a:bodyPr>
          <a:lstStyle/>
          <a:p>
            <a:pPr algn="ctr"/>
            <a:r>
              <a:rPr lang="en-ID" sz="1400" b="0" i="0">
                <a:solidFill>
                  <a:schemeClr val="bg1"/>
                </a:solidFill>
                <a:effectLst/>
                <a:latin typeface="arial" panose="020B0604020202020204" pitchFamily="34" charset="0"/>
              </a:rPr>
              <a:t>suatu disiplin ilmu yang khusus mempelajari data, khususnya data kuantitatif, baik yang terstruktur maupun tidak terstruktur</a:t>
            </a:r>
            <a:endParaRPr lang="en-US" sz="1400">
              <a:solidFill>
                <a:schemeClr val="bg1"/>
              </a:solidFill>
            </a:endParaRPr>
          </a:p>
        </p:txBody>
      </p:sp>
    </p:spTree>
    <p:extLst>
      <p:ext uri="{BB962C8B-B14F-4D97-AF65-F5344CB8AC3E}">
        <p14:creationId xmlns:p14="http://schemas.microsoft.com/office/powerpoint/2010/main" val="427154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Big Data, Data Science dan Data Analytics</a:t>
            </a:r>
          </a:p>
        </p:txBody>
      </p:sp>
      <p:grpSp>
        <p:nvGrpSpPr>
          <p:cNvPr id="13" name="Group 12">
            <a:extLst>
              <a:ext uri="{FF2B5EF4-FFF2-40B4-BE49-F238E27FC236}">
                <a16:creationId xmlns:a16="http://schemas.microsoft.com/office/drawing/2014/main" id="{705A705D-92AD-9544-B1A7-73484B4AFBCD}"/>
              </a:ext>
            </a:extLst>
          </p:cNvPr>
          <p:cNvGrpSpPr/>
          <p:nvPr/>
        </p:nvGrpSpPr>
        <p:grpSpPr>
          <a:xfrm>
            <a:off x="1243110" y="1981970"/>
            <a:ext cx="8119432" cy="4452874"/>
            <a:chOff x="2579624" y="2242969"/>
            <a:chExt cx="8119432" cy="4452874"/>
          </a:xfrm>
        </p:grpSpPr>
        <p:sp>
          <p:nvSpPr>
            <p:cNvPr id="14" name="Rectangle 13">
              <a:extLst>
                <a:ext uri="{FF2B5EF4-FFF2-40B4-BE49-F238E27FC236}">
                  <a16:creationId xmlns:a16="http://schemas.microsoft.com/office/drawing/2014/main" id="{6A246121-289F-EA43-853B-7CA65E75A400}"/>
                </a:ext>
              </a:extLst>
            </p:cNvPr>
            <p:cNvSpPr/>
            <p:nvPr/>
          </p:nvSpPr>
          <p:spPr>
            <a:xfrm>
              <a:off x="2579624" y="2242969"/>
              <a:ext cx="8119432" cy="92541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latin typeface="Gotham Bold" panose="02000803030000020004" pitchFamily="2" charset="0"/>
                </a:rPr>
                <a:t>ANALYTICS</a:t>
              </a:r>
            </a:p>
            <a:p>
              <a:pPr marL="171450" indent="-171450" algn="ctr">
                <a:buClr>
                  <a:schemeClr val="bg1"/>
                </a:buClr>
                <a:buFont typeface="Arial" panose="020B0604020202020204" pitchFamily="34" charset="0"/>
                <a:buChar char="•"/>
              </a:pPr>
              <a:r>
                <a:rPr lang="id-ID" sz="1200"/>
                <a:t>Penemuan, interpretasi, dan pemahaman pola yang berarti dalam data (wikipedia)</a:t>
              </a:r>
            </a:p>
            <a:p>
              <a:pPr marL="171450" indent="-171450" algn="ctr">
                <a:buClr>
                  <a:schemeClr val="bg1"/>
                </a:buClr>
                <a:buFont typeface="Arial" panose="020B0604020202020204" pitchFamily="34" charset="0"/>
                <a:buChar char="•"/>
              </a:pPr>
              <a:r>
                <a:rPr lang="id-ID" sz="1200"/>
                <a:t>Proses untuk mengungkap pola tersembunyi, korelasi yang tidak wajar, dan informasi bermanfaat lainnya yang dapat membantu organisasi membuat keputusan bisnis secara akurat</a:t>
              </a:r>
              <a:endParaRPr lang="en-US" sz="1200" dirty="0"/>
            </a:p>
          </p:txBody>
        </p:sp>
        <p:sp>
          <p:nvSpPr>
            <p:cNvPr id="15" name="Rectangle 14">
              <a:extLst>
                <a:ext uri="{FF2B5EF4-FFF2-40B4-BE49-F238E27FC236}">
                  <a16:creationId xmlns:a16="http://schemas.microsoft.com/office/drawing/2014/main" id="{45647025-0842-254C-A48A-9D5C67C5A55D}"/>
                </a:ext>
              </a:extLst>
            </p:cNvPr>
            <p:cNvSpPr/>
            <p:nvPr/>
          </p:nvSpPr>
          <p:spPr>
            <a:xfrm>
              <a:off x="2579624" y="3552944"/>
              <a:ext cx="1797586" cy="7400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a:latin typeface="Gotham Bold" panose="02000803030000020004" pitchFamily="2" charset="0"/>
                </a:rPr>
                <a:t>BIG DATA</a:t>
              </a:r>
              <a:endParaRPr lang="id-ID" sz="1600" dirty="0">
                <a:latin typeface="Gotham Bold" panose="02000803030000020004" pitchFamily="2" charset="0"/>
              </a:endParaRPr>
            </a:p>
            <a:p>
              <a:pPr algn="ctr"/>
              <a:r>
                <a:rPr lang="id-ID" sz="1100"/>
                <a:t>Besar, Cepat, dan Kompleks. Data dengan Karakteristik V’s</a:t>
              </a:r>
              <a:endParaRPr lang="en-US" sz="1100" dirty="0"/>
            </a:p>
          </p:txBody>
        </p:sp>
        <p:sp>
          <p:nvSpPr>
            <p:cNvPr id="16" name="Rectangle 15">
              <a:extLst>
                <a:ext uri="{FF2B5EF4-FFF2-40B4-BE49-F238E27FC236}">
                  <a16:creationId xmlns:a16="http://schemas.microsoft.com/office/drawing/2014/main" id="{A146E1DB-D25D-5744-8880-AC072C553E2C}"/>
                </a:ext>
              </a:extLst>
            </p:cNvPr>
            <p:cNvSpPr/>
            <p:nvPr/>
          </p:nvSpPr>
          <p:spPr>
            <a:xfrm>
              <a:off x="5343481" y="3552944"/>
              <a:ext cx="2591718" cy="7400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a:latin typeface="Gotham Bold" panose="02000803030000020004" pitchFamily="2" charset="0"/>
                </a:rPr>
                <a:t>DATA SCIENCE</a:t>
              </a:r>
              <a:endParaRPr lang="id-ID" sz="1600" dirty="0">
                <a:latin typeface="Gotham Bold" panose="02000803030000020004" pitchFamily="2" charset="0"/>
              </a:endParaRPr>
            </a:p>
            <a:p>
              <a:pPr algn="ctr"/>
              <a:r>
                <a:rPr lang="id-ID" sz="1200"/>
                <a:t>Sebuah ilmu atau metode untuk mengekstrak informasi dari data</a:t>
              </a:r>
              <a:endParaRPr lang="en-US" sz="1200" dirty="0"/>
            </a:p>
          </p:txBody>
        </p:sp>
        <p:sp>
          <p:nvSpPr>
            <p:cNvPr id="19" name="Rectangle 18">
              <a:extLst>
                <a:ext uri="{FF2B5EF4-FFF2-40B4-BE49-F238E27FC236}">
                  <a16:creationId xmlns:a16="http://schemas.microsoft.com/office/drawing/2014/main" id="{D485116A-EEC6-C644-9292-CCF4DD1EF06B}"/>
                </a:ext>
              </a:extLst>
            </p:cNvPr>
            <p:cNvSpPr/>
            <p:nvPr/>
          </p:nvSpPr>
          <p:spPr>
            <a:xfrm>
              <a:off x="8255147" y="3552944"/>
              <a:ext cx="2443909" cy="74008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a:latin typeface="Gotham Bold" panose="02000803030000020004" pitchFamily="2" charset="0"/>
                </a:rPr>
                <a:t>SOCIAL COMPUTING</a:t>
              </a:r>
              <a:endParaRPr lang="id-ID" sz="1600" dirty="0">
                <a:latin typeface="Gotham Bold" panose="02000803030000020004" pitchFamily="2" charset="0"/>
              </a:endParaRPr>
            </a:p>
            <a:p>
              <a:pPr algn="ctr"/>
              <a:r>
                <a:rPr lang="id-ID" sz="1200"/>
                <a:t>Kuantifikasi perilaku atau kepribadian manusia</a:t>
              </a:r>
              <a:endParaRPr lang="en-US" sz="1200" dirty="0"/>
            </a:p>
          </p:txBody>
        </p:sp>
        <p:sp>
          <p:nvSpPr>
            <p:cNvPr id="21" name="Rectangle 20">
              <a:extLst>
                <a:ext uri="{FF2B5EF4-FFF2-40B4-BE49-F238E27FC236}">
                  <a16:creationId xmlns:a16="http://schemas.microsoft.com/office/drawing/2014/main" id="{20737DF0-ED20-A743-A8DD-FF7265B061D5}"/>
                </a:ext>
              </a:extLst>
            </p:cNvPr>
            <p:cNvSpPr/>
            <p:nvPr/>
          </p:nvSpPr>
          <p:spPr>
            <a:xfrm>
              <a:off x="2579624" y="4641784"/>
              <a:ext cx="1797586" cy="17701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latin typeface="Gotham Bold" panose="02000803030000020004" pitchFamily="2" charset="0"/>
                </a:rPr>
                <a:t>SOURCE</a:t>
              </a:r>
            </a:p>
            <a:p>
              <a:pPr algn="ctr"/>
              <a:r>
                <a:rPr lang="id-ID" sz="1200"/>
                <a:t>Review, pendapat, data historis, percakapan, jaringan pertemanan, CCTV, Vlog, location tagging, etc</a:t>
              </a:r>
              <a:r>
                <a:rPr lang="id-ID" sz="1200" dirty="0"/>
                <a:t>.</a:t>
              </a:r>
              <a:endParaRPr lang="en-US" sz="1200" dirty="0"/>
            </a:p>
          </p:txBody>
        </p:sp>
        <p:sp>
          <p:nvSpPr>
            <p:cNvPr id="22" name="Rectangle 21">
              <a:extLst>
                <a:ext uri="{FF2B5EF4-FFF2-40B4-BE49-F238E27FC236}">
                  <a16:creationId xmlns:a16="http://schemas.microsoft.com/office/drawing/2014/main" id="{933E9DB9-50A7-2C4E-B034-DB6858DF61AE}"/>
                </a:ext>
              </a:extLst>
            </p:cNvPr>
            <p:cNvSpPr/>
            <p:nvPr/>
          </p:nvSpPr>
          <p:spPr>
            <a:xfrm>
              <a:off x="8255147" y="4641783"/>
              <a:ext cx="2443909" cy="177013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latin typeface="Gotham Bold" panose="02000803030000020004" pitchFamily="2" charset="0"/>
                </a:rPr>
                <a:t>INSIGHT</a:t>
              </a:r>
            </a:p>
            <a:p>
              <a:pPr algn="ctr"/>
              <a:r>
                <a:rPr lang="id-ID" sz="1200"/>
                <a:t>Segmentasi pasar, penyebaran informasi, pendeteksi penipuan, promosi tertuju, pemahaman pola perilaku pembelian, dll.</a:t>
              </a:r>
              <a:endParaRPr lang="en-US" sz="1200" dirty="0"/>
            </a:p>
          </p:txBody>
        </p:sp>
        <p:sp>
          <p:nvSpPr>
            <p:cNvPr id="23" name="Down Arrow 22">
              <a:extLst>
                <a:ext uri="{FF2B5EF4-FFF2-40B4-BE49-F238E27FC236}">
                  <a16:creationId xmlns:a16="http://schemas.microsoft.com/office/drawing/2014/main" id="{ADDFEA58-F61C-E04C-A143-E2C4D93F7E39}"/>
                </a:ext>
              </a:extLst>
            </p:cNvPr>
            <p:cNvSpPr/>
            <p:nvPr/>
          </p:nvSpPr>
          <p:spPr>
            <a:xfrm rot="10800000">
              <a:off x="3275523" y="3168386"/>
              <a:ext cx="352540" cy="36222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E68D3181-F169-974C-90AD-007C804D6ED3}"/>
                </a:ext>
              </a:extLst>
            </p:cNvPr>
            <p:cNvSpPr/>
            <p:nvPr/>
          </p:nvSpPr>
          <p:spPr>
            <a:xfrm>
              <a:off x="6463070" y="3168386"/>
              <a:ext cx="352540" cy="36222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754D4522-F83C-D147-9174-14958DAFE5B9}"/>
                </a:ext>
              </a:extLst>
            </p:cNvPr>
            <p:cNvSpPr/>
            <p:nvPr/>
          </p:nvSpPr>
          <p:spPr>
            <a:xfrm>
              <a:off x="9300831" y="3168386"/>
              <a:ext cx="352540" cy="36222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a:extLst>
                <a:ext uri="{FF2B5EF4-FFF2-40B4-BE49-F238E27FC236}">
                  <a16:creationId xmlns:a16="http://schemas.microsoft.com/office/drawing/2014/main" id="{7E5D2873-B62A-D449-BE67-40CCBA7C0EB8}"/>
                </a:ext>
              </a:extLst>
            </p:cNvPr>
            <p:cNvSpPr/>
            <p:nvPr/>
          </p:nvSpPr>
          <p:spPr>
            <a:xfrm rot="10800000">
              <a:off x="3275523" y="4293028"/>
              <a:ext cx="352540" cy="34875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ED92594D-4A8E-0C49-AE7F-D63792B59076}"/>
                </a:ext>
              </a:extLst>
            </p:cNvPr>
            <p:cNvSpPr/>
            <p:nvPr/>
          </p:nvSpPr>
          <p:spPr>
            <a:xfrm>
              <a:off x="9300831" y="4293028"/>
              <a:ext cx="352540" cy="34875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E8171EAB-C72F-2D4C-B34D-E466F1BBF405}"/>
                </a:ext>
              </a:extLst>
            </p:cNvPr>
            <p:cNvSpPr/>
            <p:nvPr/>
          </p:nvSpPr>
          <p:spPr>
            <a:xfrm>
              <a:off x="6462152" y="4291497"/>
              <a:ext cx="352540" cy="348755"/>
            </a:xfrm>
            <a:prstGeom prst="down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Diagram 32">
              <a:extLst>
                <a:ext uri="{FF2B5EF4-FFF2-40B4-BE49-F238E27FC236}">
                  <a16:creationId xmlns:a16="http://schemas.microsoft.com/office/drawing/2014/main" id="{04919331-4F38-6E4A-A988-D04FEF3B9B97}"/>
                </a:ext>
              </a:extLst>
            </p:cNvPr>
            <p:cNvGraphicFramePr/>
            <p:nvPr>
              <p:extLst>
                <p:ext uri="{D42A27DB-BD31-4B8C-83A1-F6EECF244321}">
                  <p14:modId xmlns:p14="http://schemas.microsoft.com/office/powerpoint/2010/main" val="2477346523"/>
                </p:ext>
              </p:extLst>
            </p:nvPr>
          </p:nvGraphicFramePr>
          <p:xfrm>
            <a:off x="4866754" y="4555544"/>
            <a:ext cx="3534396" cy="2140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extBox 33">
              <a:extLst>
                <a:ext uri="{FF2B5EF4-FFF2-40B4-BE49-F238E27FC236}">
                  <a16:creationId xmlns:a16="http://schemas.microsoft.com/office/drawing/2014/main" id="{22D7A43B-E80F-FB41-90F5-A64F721C8AFE}"/>
                </a:ext>
              </a:extLst>
            </p:cNvPr>
            <p:cNvSpPr txBox="1"/>
            <p:nvPr/>
          </p:nvSpPr>
          <p:spPr>
            <a:xfrm>
              <a:off x="5914336" y="5418997"/>
              <a:ext cx="826866" cy="338554"/>
            </a:xfrm>
            <a:prstGeom prst="rect">
              <a:avLst/>
            </a:prstGeom>
            <a:noFill/>
          </p:spPr>
          <p:txBody>
            <a:bodyPr wrap="square" rtlCol="0">
              <a:spAutoFit/>
            </a:bodyPr>
            <a:lstStyle/>
            <a:p>
              <a:pPr algn="ctr"/>
              <a:r>
                <a:rPr lang="id-ID" sz="400" dirty="0"/>
                <a:t>Econometricians</a:t>
              </a:r>
            </a:p>
            <a:p>
              <a:pPr algn="ctr"/>
              <a:r>
                <a:rPr lang="id-ID" sz="400" dirty="0"/>
                <a:t>Management</a:t>
              </a:r>
            </a:p>
            <a:p>
              <a:pPr algn="ctr"/>
              <a:r>
                <a:rPr lang="id-ID" sz="400" dirty="0"/>
                <a:t>Scientists</a:t>
              </a:r>
            </a:p>
            <a:p>
              <a:pPr algn="ctr"/>
              <a:r>
                <a:rPr lang="id-ID" sz="400" dirty="0"/>
                <a:t>Actuaries</a:t>
              </a:r>
              <a:endParaRPr lang="en-US" sz="400" dirty="0"/>
            </a:p>
          </p:txBody>
        </p:sp>
        <p:sp>
          <p:nvSpPr>
            <p:cNvPr id="35" name="TextBox 34">
              <a:extLst>
                <a:ext uri="{FF2B5EF4-FFF2-40B4-BE49-F238E27FC236}">
                  <a16:creationId xmlns:a16="http://schemas.microsoft.com/office/drawing/2014/main" id="{D2859976-7561-F34D-873D-9B4D5E63DB26}"/>
                </a:ext>
              </a:extLst>
            </p:cNvPr>
            <p:cNvSpPr txBox="1"/>
            <p:nvPr/>
          </p:nvSpPr>
          <p:spPr>
            <a:xfrm>
              <a:off x="6513564" y="5418997"/>
              <a:ext cx="826866" cy="276999"/>
            </a:xfrm>
            <a:prstGeom prst="rect">
              <a:avLst/>
            </a:prstGeom>
            <a:noFill/>
          </p:spPr>
          <p:txBody>
            <a:bodyPr wrap="square" rtlCol="0">
              <a:spAutoFit/>
            </a:bodyPr>
            <a:lstStyle/>
            <a:p>
              <a:pPr algn="ctr"/>
              <a:r>
                <a:rPr lang="id-ID" sz="400"/>
                <a:t>Data Vix Builders</a:t>
              </a:r>
              <a:endParaRPr lang="id-ID" sz="400" dirty="0"/>
            </a:p>
            <a:p>
              <a:pPr algn="ctr"/>
              <a:r>
                <a:rPr lang="id-ID" sz="400" dirty="0"/>
                <a:t>Statistical</a:t>
              </a:r>
            </a:p>
            <a:p>
              <a:pPr algn="ctr"/>
              <a:r>
                <a:rPr lang="id-ID" sz="400" dirty="0"/>
                <a:t>Programmers</a:t>
              </a:r>
              <a:endParaRPr lang="en-US" sz="400" dirty="0"/>
            </a:p>
          </p:txBody>
        </p:sp>
        <p:sp>
          <p:nvSpPr>
            <p:cNvPr id="36" name="TextBox 35">
              <a:extLst>
                <a:ext uri="{FF2B5EF4-FFF2-40B4-BE49-F238E27FC236}">
                  <a16:creationId xmlns:a16="http://schemas.microsoft.com/office/drawing/2014/main" id="{AA209F0D-FA2B-2145-BEDC-7FD7F8F68709}"/>
                </a:ext>
              </a:extLst>
            </p:cNvPr>
            <p:cNvSpPr txBox="1"/>
            <p:nvPr/>
          </p:nvSpPr>
          <p:spPr>
            <a:xfrm>
              <a:off x="6224989" y="5935073"/>
              <a:ext cx="826866" cy="215444"/>
            </a:xfrm>
            <a:prstGeom prst="rect">
              <a:avLst/>
            </a:prstGeom>
            <a:noFill/>
          </p:spPr>
          <p:txBody>
            <a:bodyPr wrap="square" rtlCol="0">
              <a:spAutoFit/>
            </a:bodyPr>
            <a:lstStyle/>
            <a:p>
              <a:pPr algn="ctr"/>
              <a:r>
                <a:rPr lang="id-ID" sz="400"/>
                <a:t>SI Developers</a:t>
              </a:r>
              <a:endParaRPr lang="id-ID" sz="400" dirty="0"/>
            </a:p>
            <a:p>
              <a:pPr algn="ctr"/>
              <a:r>
                <a:rPr lang="id-ID" sz="400"/>
                <a:t>Data ANalysis</a:t>
              </a:r>
              <a:endParaRPr lang="en-US" sz="400" dirty="0"/>
            </a:p>
          </p:txBody>
        </p:sp>
        <p:pic>
          <p:nvPicPr>
            <p:cNvPr id="37" name="Picture 36">
              <a:extLst>
                <a:ext uri="{FF2B5EF4-FFF2-40B4-BE49-F238E27FC236}">
                  <a16:creationId xmlns:a16="http://schemas.microsoft.com/office/drawing/2014/main" id="{B0862499-1926-CF4F-ADF9-83C6A95FA6B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7802" y="5580198"/>
              <a:ext cx="331718" cy="331718"/>
            </a:xfrm>
            <a:prstGeom prst="rect">
              <a:avLst/>
            </a:prstGeom>
          </p:spPr>
        </p:pic>
        <p:sp>
          <p:nvSpPr>
            <p:cNvPr id="38" name="TextBox 37">
              <a:extLst>
                <a:ext uri="{FF2B5EF4-FFF2-40B4-BE49-F238E27FC236}">
                  <a16:creationId xmlns:a16="http://schemas.microsoft.com/office/drawing/2014/main" id="{5680966B-EE05-FC42-84AA-2F12954C87E9}"/>
                </a:ext>
              </a:extLst>
            </p:cNvPr>
            <p:cNvSpPr txBox="1"/>
            <p:nvPr/>
          </p:nvSpPr>
          <p:spPr>
            <a:xfrm>
              <a:off x="3628063" y="3240067"/>
              <a:ext cx="1151277" cy="276999"/>
            </a:xfrm>
            <a:prstGeom prst="rect">
              <a:avLst/>
            </a:prstGeom>
            <a:noFill/>
          </p:spPr>
          <p:txBody>
            <a:bodyPr wrap="none" rtlCol="0">
              <a:spAutoFit/>
            </a:bodyPr>
            <a:lstStyle/>
            <a:p>
              <a:r>
                <a:rPr lang="id-ID" sz="1200" dirty="0">
                  <a:solidFill>
                    <a:schemeClr val="accent1">
                      <a:lumMod val="75000"/>
                    </a:schemeClr>
                  </a:solidFill>
                  <a:latin typeface="Gotham Bold" panose="02000803030000020004" pitchFamily="2" charset="0"/>
                </a:rPr>
                <a:t>Opportunity</a:t>
              </a:r>
              <a:endParaRPr lang="en-US" sz="1200" dirty="0">
                <a:solidFill>
                  <a:schemeClr val="accent1">
                    <a:lumMod val="75000"/>
                  </a:schemeClr>
                </a:solidFill>
                <a:latin typeface="Gotham Bold" panose="02000803030000020004" pitchFamily="2" charset="0"/>
              </a:endParaRPr>
            </a:p>
          </p:txBody>
        </p:sp>
        <p:sp>
          <p:nvSpPr>
            <p:cNvPr id="39" name="TextBox 38">
              <a:extLst>
                <a:ext uri="{FF2B5EF4-FFF2-40B4-BE49-F238E27FC236}">
                  <a16:creationId xmlns:a16="http://schemas.microsoft.com/office/drawing/2014/main" id="{26803B4F-BFCC-2944-BBB9-5EA934C541B0}"/>
                </a:ext>
              </a:extLst>
            </p:cNvPr>
            <p:cNvSpPr txBox="1"/>
            <p:nvPr/>
          </p:nvSpPr>
          <p:spPr>
            <a:xfrm>
              <a:off x="5423166" y="3225444"/>
              <a:ext cx="801823" cy="276999"/>
            </a:xfrm>
            <a:prstGeom prst="rect">
              <a:avLst/>
            </a:prstGeom>
            <a:noFill/>
          </p:spPr>
          <p:txBody>
            <a:bodyPr wrap="none" rtlCol="0">
              <a:spAutoFit/>
            </a:bodyPr>
            <a:lstStyle/>
            <a:p>
              <a:r>
                <a:rPr lang="id-ID" sz="1200" dirty="0">
                  <a:solidFill>
                    <a:schemeClr val="accent1">
                      <a:lumMod val="75000"/>
                    </a:schemeClr>
                  </a:solidFill>
                  <a:latin typeface="Gotham Bold" panose="02000803030000020004" pitchFamily="2" charset="0"/>
                </a:rPr>
                <a:t>Activity</a:t>
              </a:r>
              <a:endParaRPr lang="en-US" sz="1200" dirty="0">
                <a:solidFill>
                  <a:schemeClr val="accent1">
                    <a:lumMod val="75000"/>
                  </a:schemeClr>
                </a:solidFill>
                <a:latin typeface="Gotham Bold" panose="02000803030000020004" pitchFamily="2" charset="0"/>
              </a:endParaRPr>
            </a:p>
          </p:txBody>
        </p:sp>
        <p:sp>
          <p:nvSpPr>
            <p:cNvPr id="40" name="TextBox 39">
              <a:extLst>
                <a:ext uri="{FF2B5EF4-FFF2-40B4-BE49-F238E27FC236}">
                  <a16:creationId xmlns:a16="http://schemas.microsoft.com/office/drawing/2014/main" id="{3CF615C0-072B-5945-932F-C036D771336E}"/>
                </a:ext>
              </a:extLst>
            </p:cNvPr>
            <p:cNvSpPr txBox="1"/>
            <p:nvPr/>
          </p:nvSpPr>
          <p:spPr>
            <a:xfrm>
              <a:off x="5238679" y="4379581"/>
              <a:ext cx="1228221" cy="276999"/>
            </a:xfrm>
            <a:prstGeom prst="rect">
              <a:avLst/>
            </a:prstGeom>
            <a:noFill/>
          </p:spPr>
          <p:txBody>
            <a:bodyPr wrap="none" rtlCol="0">
              <a:spAutoFit/>
            </a:bodyPr>
            <a:lstStyle/>
            <a:p>
              <a:r>
                <a:rPr lang="id-ID" sz="1200" dirty="0">
                  <a:solidFill>
                    <a:schemeClr val="accent1">
                      <a:lumMod val="75000"/>
                    </a:schemeClr>
                  </a:solidFill>
                  <a:latin typeface="Gotham Bold" panose="02000803030000020004" pitchFamily="2" charset="0"/>
                </a:rPr>
                <a:t>Methodology</a:t>
              </a:r>
              <a:endParaRPr lang="en-US" sz="1200" dirty="0">
                <a:solidFill>
                  <a:schemeClr val="accent1">
                    <a:lumMod val="75000"/>
                  </a:schemeClr>
                </a:solidFill>
                <a:latin typeface="Gotham Bold" panose="02000803030000020004" pitchFamily="2" charset="0"/>
              </a:endParaRPr>
            </a:p>
          </p:txBody>
        </p:sp>
        <p:sp>
          <p:nvSpPr>
            <p:cNvPr id="41" name="TextBox 40">
              <a:extLst>
                <a:ext uri="{FF2B5EF4-FFF2-40B4-BE49-F238E27FC236}">
                  <a16:creationId xmlns:a16="http://schemas.microsoft.com/office/drawing/2014/main" id="{B545E567-DB18-2C4C-9158-F247C15C239F}"/>
                </a:ext>
              </a:extLst>
            </p:cNvPr>
            <p:cNvSpPr txBox="1"/>
            <p:nvPr/>
          </p:nvSpPr>
          <p:spPr>
            <a:xfrm>
              <a:off x="8499340" y="3225444"/>
              <a:ext cx="744114" cy="276999"/>
            </a:xfrm>
            <a:prstGeom prst="rect">
              <a:avLst/>
            </a:prstGeom>
            <a:noFill/>
          </p:spPr>
          <p:txBody>
            <a:bodyPr wrap="none" rtlCol="0">
              <a:spAutoFit/>
            </a:bodyPr>
            <a:lstStyle/>
            <a:p>
              <a:r>
                <a:rPr lang="id-ID" sz="1200" dirty="0">
                  <a:solidFill>
                    <a:schemeClr val="accent1">
                      <a:lumMod val="75000"/>
                    </a:schemeClr>
                  </a:solidFill>
                  <a:latin typeface="Gotham Bold" panose="02000803030000020004" pitchFamily="2" charset="0"/>
                </a:rPr>
                <a:t>Benefit</a:t>
              </a:r>
              <a:endParaRPr lang="en-US" sz="1200" dirty="0">
                <a:solidFill>
                  <a:schemeClr val="accent1">
                    <a:lumMod val="75000"/>
                  </a:schemeClr>
                </a:solidFill>
                <a:latin typeface="Gotham Bold" panose="02000803030000020004" pitchFamily="2" charset="0"/>
              </a:endParaRPr>
            </a:p>
          </p:txBody>
        </p:sp>
        <p:sp>
          <p:nvSpPr>
            <p:cNvPr id="42" name="TextBox 41">
              <a:extLst>
                <a:ext uri="{FF2B5EF4-FFF2-40B4-BE49-F238E27FC236}">
                  <a16:creationId xmlns:a16="http://schemas.microsoft.com/office/drawing/2014/main" id="{26469461-A25C-944D-B9A3-4767E9E45450}"/>
                </a:ext>
              </a:extLst>
            </p:cNvPr>
            <p:cNvSpPr txBox="1"/>
            <p:nvPr/>
          </p:nvSpPr>
          <p:spPr>
            <a:xfrm>
              <a:off x="8186330" y="4323832"/>
              <a:ext cx="1096775" cy="276999"/>
            </a:xfrm>
            <a:prstGeom prst="rect">
              <a:avLst/>
            </a:prstGeom>
            <a:noFill/>
          </p:spPr>
          <p:txBody>
            <a:bodyPr wrap="none" rtlCol="0">
              <a:spAutoFit/>
            </a:bodyPr>
            <a:lstStyle/>
            <a:p>
              <a:r>
                <a:rPr lang="id-ID" sz="1200" dirty="0">
                  <a:solidFill>
                    <a:schemeClr val="accent1">
                      <a:lumMod val="75000"/>
                    </a:schemeClr>
                  </a:solidFill>
                  <a:latin typeface="Gotham Bold" panose="02000803030000020004" pitchFamily="2" charset="0"/>
                </a:rPr>
                <a:t>Application</a:t>
              </a:r>
              <a:endParaRPr lang="en-US" sz="1200" dirty="0">
                <a:solidFill>
                  <a:schemeClr val="accent1">
                    <a:lumMod val="75000"/>
                  </a:schemeClr>
                </a:solidFill>
                <a:latin typeface="Gotham Bold" panose="02000803030000020004" pitchFamily="2" charset="0"/>
              </a:endParaRPr>
            </a:p>
          </p:txBody>
        </p:sp>
      </p:grpSp>
    </p:spTree>
    <p:extLst>
      <p:ext uri="{BB962C8B-B14F-4D97-AF65-F5344CB8AC3E}">
        <p14:creationId xmlns:p14="http://schemas.microsoft.com/office/powerpoint/2010/main" val="2343203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Big Data dalam Ilmu Pengetahuan</a:t>
            </a:r>
          </a:p>
        </p:txBody>
      </p:sp>
      <p:pic>
        <p:nvPicPr>
          <p:cNvPr id="29" name="Content Placeholder 2">
            <a:extLst>
              <a:ext uri="{FF2B5EF4-FFF2-40B4-BE49-F238E27FC236}">
                <a16:creationId xmlns:a16="http://schemas.microsoft.com/office/drawing/2014/main" id="{C1059763-54B6-6049-A09D-00207A9EA6A5}"/>
              </a:ext>
            </a:extLst>
          </p:cNvPr>
          <p:cNvPicPr>
            <a:picLocks noGrp="1" noChangeAspect="1"/>
          </p:cNvPicPr>
          <p:nvPr>
            <p:ph idx="1"/>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205189" y="1859706"/>
            <a:ext cx="7575373" cy="4472762"/>
          </a:xfrm>
        </p:spPr>
      </p:pic>
    </p:spTree>
    <p:extLst>
      <p:ext uri="{BB962C8B-B14F-4D97-AF65-F5344CB8AC3E}">
        <p14:creationId xmlns:p14="http://schemas.microsoft.com/office/powerpoint/2010/main" val="6257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026734" y="2862563"/>
            <a:ext cx="3267905"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BIG DATA INTRODUCTION</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Autofit/>
          </a:bodyPr>
          <a:lstStyle/>
          <a:p>
            <a:r>
              <a:rPr lang="en-US" sz="3200" b="1">
                <a:solidFill>
                  <a:srgbClr val="004483"/>
                </a:solidFill>
                <a:latin typeface="Poppins" panose="00000500000000000000" pitchFamily="50" charset="0"/>
                <a:cs typeface="Poppins" panose="00000500000000000000" pitchFamily="50" charset="0"/>
              </a:rPr>
              <a:t>Taksonomi Big Data: </a:t>
            </a:r>
            <a:r>
              <a:rPr lang="en-US" sz="3200">
                <a:solidFill>
                  <a:srgbClr val="004483"/>
                </a:solidFill>
                <a:latin typeface="Poppins" panose="00000500000000000000" pitchFamily="50" charset="0"/>
                <a:cs typeface="Poppins" panose="00000500000000000000" pitchFamily="50" charset="0"/>
              </a:rPr>
              <a:t>Data Analytic</a:t>
            </a:r>
          </a:p>
        </p:txBody>
      </p:sp>
      <p:pic>
        <p:nvPicPr>
          <p:cNvPr id="29" name="Content Placeholder 4">
            <a:extLst>
              <a:ext uri="{FF2B5EF4-FFF2-40B4-BE49-F238E27FC236}">
                <a16:creationId xmlns:a16="http://schemas.microsoft.com/office/drawing/2014/main" id="{658E1941-02F3-C249-9F01-E97F28E45A1E}"/>
              </a:ext>
            </a:extLst>
          </p:cNvPr>
          <p:cNvPicPr>
            <a:picLocks noGrp="1" noChangeAspect="1"/>
          </p:cNvPicPr>
          <p:nvPr>
            <p:ph idx="1"/>
          </p:nvPr>
        </p:nvPicPr>
        <p:blipFill>
          <a:blip r:embed="rId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504736" y="1841589"/>
            <a:ext cx="7708554" cy="4846289"/>
          </a:xfrm>
        </p:spPr>
      </p:pic>
    </p:spTree>
    <p:extLst>
      <p:ext uri="{BB962C8B-B14F-4D97-AF65-F5344CB8AC3E}">
        <p14:creationId xmlns:p14="http://schemas.microsoft.com/office/powerpoint/2010/main" val="30221638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TotalTime>
  <Words>2178</Words>
  <Application>Microsoft Macintosh PowerPoint</Application>
  <PresentationFormat>Widescreen</PresentationFormat>
  <Paragraphs>254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vt:lpstr>
      <vt:lpstr>Calibri</vt:lpstr>
      <vt:lpstr>Calibri Light</vt:lpstr>
      <vt:lpstr>Gotham Bold</vt:lpstr>
      <vt:lpstr>Poppins</vt:lpstr>
      <vt:lpstr>Poppins Medium</vt:lpstr>
      <vt:lpstr>Office Theme</vt:lpstr>
      <vt:lpstr>PowerPoint Presentation</vt:lpstr>
      <vt:lpstr>Latar Belakang</vt:lpstr>
      <vt:lpstr>Apa itu Big Data?</vt:lpstr>
      <vt:lpstr>Lima “V’ Dalam Big Data?</vt:lpstr>
      <vt:lpstr>Komplesitas Komputasi</vt:lpstr>
      <vt:lpstr>Big Data, Data Science dan Data Analytics</vt:lpstr>
      <vt:lpstr>Big Data, Data Science dan Data Analytics</vt:lpstr>
      <vt:lpstr>Big Data dalam Ilmu Pengetahuan</vt:lpstr>
      <vt:lpstr>Taksonomi Big Data: Data Analytic</vt:lpstr>
      <vt:lpstr>Taksonomi Big Data: Data Engineering</vt:lpstr>
      <vt:lpstr>Teknologi yang terkait dengan Big Data Horizontal dan Veritcal Scaling</vt:lpstr>
      <vt:lpstr>Teknologi yang terkait dengan Big Data Komputasi Terdisribusi</vt:lpstr>
      <vt:lpstr>Teknologi yang terkait dengan Big Data Metodologi</vt:lpstr>
      <vt:lpstr>Data Terstruktur dan Tidak Terstruktur</vt:lpstr>
      <vt:lpstr>Karakteristik data Terstruktur dan Tidak Terstruktur</vt:lpstr>
      <vt:lpstr>Peluang dalam Big Data</vt:lpstr>
      <vt:lpstr>Tantangan dalam Big Data</vt:lpstr>
      <vt:lpstr>Implementasi Big Data di sektor Industri Komunikasi dan Media</vt:lpstr>
      <vt:lpstr>Implementasi Big Data di sektor Industri Perbankan dan Sekuritas</vt:lpstr>
      <vt:lpstr>Implementasi Big Data di sektor Industri Kesehatan</vt:lpstr>
      <vt:lpstr>Implementasi Big Data di sektor Industri Kesehatan</vt:lpstr>
      <vt:lpstr>Implementasi Big Data di sektor Industri Pendidikan</vt:lpstr>
      <vt:lpstr>Implementasi Big Data di sektor Industri Manufaktur</vt:lpstr>
      <vt:lpstr>Big Data Trends di Tahun 2020</vt:lpstr>
      <vt:lpstr>Artificial Intelligence</vt:lpstr>
      <vt:lpstr>Pengembangan Machine Learning</vt:lpstr>
      <vt:lpstr>Continuous Intelligence</vt:lpstr>
      <vt:lpstr>Augmented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29119004 Muhammad Apriandito Arya Saputra</dc:creator>
  <cp:lastModifiedBy>RAFA</cp:lastModifiedBy>
  <cp:revision>26</cp:revision>
  <dcterms:created xsi:type="dcterms:W3CDTF">2020-03-02T01:45:29Z</dcterms:created>
  <dcterms:modified xsi:type="dcterms:W3CDTF">2020-03-22T14:30:02Z</dcterms:modified>
</cp:coreProperties>
</file>